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0" r:id="rId2"/>
  </p:sldMasterIdLst>
  <p:notesMasterIdLst>
    <p:notesMasterId r:id="rId39"/>
  </p:notesMasterIdLst>
  <p:sldIdLst>
    <p:sldId id="256" r:id="rId3"/>
    <p:sldId id="339" r:id="rId4"/>
    <p:sldId id="340" r:id="rId5"/>
    <p:sldId id="332" r:id="rId6"/>
    <p:sldId id="334" r:id="rId7"/>
    <p:sldId id="333" r:id="rId8"/>
    <p:sldId id="336" r:id="rId9"/>
    <p:sldId id="337" r:id="rId10"/>
    <p:sldId id="335" r:id="rId11"/>
    <p:sldId id="338" r:id="rId12"/>
    <p:sldId id="343" r:id="rId13"/>
    <p:sldId id="258" r:id="rId14"/>
    <p:sldId id="275" r:id="rId15"/>
    <p:sldId id="276" r:id="rId16"/>
    <p:sldId id="296" r:id="rId17"/>
    <p:sldId id="279" r:id="rId18"/>
    <p:sldId id="278" r:id="rId19"/>
    <p:sldId id="330" r:id="rId20"/>
    <p:sldId id="281" r:id="rId21"/>
    <p:sldId id="282" r:id="rId22"/>
    <p:sldId id="326" r:id="rId23"/>
    <p:sldId id="283" r:id="rId24"/>
    <p:sldId id="320" r:id="rId25"/>
    <p:sldId id="322" r:id="rId26"/>
    <p:sldId id="284" r:id="rId27"/>
    <p:sldId id="285" r:id="rId28"/>
    <p:sldId id="286" r:id="rId29"/>
    <p:sldId id="314" r:id="rId30"/>
    <p:sldId id="342" r:id="rId31"/>
    <p:sldId id="315" r:id="rId32"/>
    <p:sldId id="316" r:id="rId33"/>
    <p:sldId id="313" r:id="rId34"/>
    <p:sldId id="327" r:id="rId35"/>
    <p:sldId id="328" r:id="rId36"/>
    <p:sldId id="261" r:id="rId37"/>
    <p:sldId id="344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潘玲余" initials="潘玲余" lastIdx="5" clrIdx="0">
    <p:extLst>
      <p:ext uri="{19B8F6BF-5375-455C-9EA6-DF929625EA0E}">
        <p15:presenceInfo xmlns:p15="http://schemas.microsoft.com/office/powerpoint/2012/main" userId="潘玲余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ED9E"/>
    <a:srgbClr val="2FC2B0"/>
    <a:srgbClr val="13B2D2"/>
    <a:srgbClr val="13B3D3"/>
    <a:srgbClr val="48B8A3"/>
    <a:srgbClr val="16C7EA"/>
    <a:srgbClr val="A20000"/>
    <a:srgbClr val="A40000"/>
    <a:srgbClr val="9E0000"/>
    <a:srgbClr val="C74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603" autoAdjust="0"/>
  </p:normalViewPr>
  <p:slideViewPr>
    <p:cSldViewPr snapToGrid="0">
      <p:cViewPr varScale="1">
        <p:scale>
          <a:sx n="75" d="100"/>
          <a:sy n="75" d="100"/>
        </p:scale>
        <p:origin x="974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EB058-17D3-4199-A1CE-931873EE1A2F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701D6536-F015-4C72-856D-1E8671257A1E}">
      <dgm:prSet phldrT="[文本]" custT="1"/>
      <dgm:spPr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6012" tIns="48006" rIns="24003" bIns="4800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1. Active Security Alarm Subscription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88B7AED5-CE80-43A2-83EA-8E4C88BB8EBD}" type="parTrans" cxnId="{BA01EBD9-6C8C-476F-8977-F7C411BD073D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214181B7-000B-4B93-B3F5-16AF8541D8DC}" type="sibTrans" cxnId="{BA01EBD9-6C8C-476F-8977-F7C411BD073D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2EA2E4A0-D021-4B24-9E40-A3804932B1A8}">
      <dgm:prSet phldrT="[文本]" custT="1"/>
      <dgm:spPr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96012" tIns="48006" rIns="24003" bIns="48006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2. Active Security Alarm Center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gm:t>
    </dgm:pt>
    <dgm:pt modelId="{D605AC32-8DC2-4BE8-9707-672502DAA020}" type="parTrans" cxnId="{9E58B29F-B0B5-454B-AAF2-0202020C0CB8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6F6A891A-8FCC-4847-B4BC-AFAF3A2D9EA3}" type="sibTrans" cxnId="{9E58B29F-B0B5-454B-AAF2-0202020C0CB8}">
      <dgm:prSet/>
      <dgm:spPr/>
      <dgm:t>
        <a:bodyPr/>
        <a:lstStyle/>
        <a:p>
          <a:endParaRPr lang="zh-CN" altLang="en-US" sz="1800">
            <a:latin typeface="+mn-lt"/>
          </a:endParaRPr>
        </a:p>
      </dgm:t>
    </dgm:pt>
    <dgm:pt modelId="{F99D0A7C-E105-4800-8E3A-1ECF48591F8D}" type="pres">
      <dgm:prSet presAssocID="{875EB058-17D3-4199-A1CE-931873EE1A2F}" presName="Name0" presStyleCnt="0">
        <dgm:presLayoutVars>
          <dgm:dir/>
          <dgm:resizeHandles val="exact"/>
        </dgm:presLayoutVars>
      </dgm:prSet>
      <dgm:spPr/>
    </dgm:pt>
    <dgm:pt modelId="{703A22FC-0B2A-448A-9B13-607AA88C74C4}" type="pres">
      <dgm:prSet presAssocID="{701D6536-F015-4C72-856D-1E8671257A1E}" presName="parTxOnly" presStyleLbl="node1" presStyleIdx="0" presStyleCnt="2" custLinFactNeighborY="1272">
        <dgm:presLayoutVars>
          <dgm:bulletEnabled val="1"/>
        </dgm:presLayoutVars>
      </dgm:prSet>
      <dgm:spPr>
        <a:xfrm>
          <a:off x="5357" y="0"/>
          <a:ext cx="4685109" cy="684778"/>
        </a:xfrm>
        <a:prstGeom prst="homePlate">
          <a:avLst/>
        </a:prstGeom>
      </dgm:spPr>
    </dgm:pt>
    <dgm:pt modelId="{43255017-6132-4792-9BC1-72C8CE62E744}" type="pres">
      <dgm:prSet presAssocID="{214181B7-000B-4B93-B3F5-16AF8541D8DC}" presName="parSpace" presStyleCnt="0"/>
      <dgm:spPr/>
    </dgm:pt>
    <dgm:pt modelId="{A9E31B33-7291-4EF3-941B-D011CDC5506D}" type="pres">
      <dgm:prSet presAssocID="{2EA2E4A0-D021-4B24-9E40-A3804932B1A8}" presName="parTxOnly" presStyleLbl="node1" presStyleIdx="1" presStyleCnt="2">
        <dgm:presLayoutVars>
          <dgm:bulletEnabled val="1"/>
        </dgm:presLayoutVars>
      </dgm:prSet>
      <dgm:spPr>
        <a:xfrm>
          <a:off x="3753445" y="0"/>
          <a:ext cx="4685109" cy="684778"/>
        </a:xfrm>
        <a:prstGeom prst="chevron">
          <a:avLst/>
        </a:prstGeom>
      </dgm:spPr>
    </dgm:pt>
  </dgm:ptLst>
  <dgm:cxnLst>
    <dgm:cxn modelId="{0F8DE204-B23B-4557-A706-1A622636A8FD}" type="presOf" srcId="{701D6536-F015-4C72-856D-1E8671257A1E}" destId="{703A22FC-0B2A-448A-9B13-607AA88C74C4}" srcOrd="0" destOrd="0" presId="urn:microsoft.com/office/officeart/2005/8/layout/hChevron3"/>
    <dgm:cxn modelId="{D9827B3C-333B-4A15-9F3C-32CC98FC0B0D}" type="presOf" srcId="{2EA2E4A0-D021-4B24-9E40-A3804932B1A8}" destId="{A9E31B33-7291-4EF3-941B-D011CDC5506D}" srcOrd="0" destOrd="0" presId="urn:microsoft.com/office/officeart/2005/8/layout/hChevron3"/>
    <dgm:cxn modelId="{9E58B29F-B0B5-454B-AAF2-0202020C0CB8}" srcId="{875EB058-17D3-4199-A1CE-931873EE1A2F}" destId="{2EA2E4A0-D021-4B24-9E40-A3804932B1A8}" srcOrd="1" destOrd="0" parTransId="{D605AC32-8DC2-4BE8-9707-672502DAA020}" sibTransId="{6F6A891A-8FCC-4847-B4BC-AFAF3A2D9EA3}"/>
    <dgm:cxn modelId="{17F691BF-2ADE-47BC-A23B-FDB01ACD2768}" type="presOf" srcId="{875EB058-17D3-4199-A1CE-931873EE1A2F}" destId="{F99D0A7C-E105-4800-8E3A-1ECF48591F8D}" srcOrd="0" destOrd="0" presId="urn:microsoft.com/office/officeart/2005/8/layout/hChevron3"/>
    <dgm:cxn modelId="{BA01EBD9-6C8C-476F-8977-F7C411BD073D}" srcId="{875EB058-17D3-4199-A1CE-931873EE1A2F}" destId="{701D6536-F015-4C72-856D-1E8671257A1E}" srcOrd="0" destOrd="0" parTransId="{88B7AED5-CE80-43A2-83EA-8E4C88BB8EBD}" sibTransId="{214181B7-000B-4B93-B3F5-16AF8541D8DC}"/>
    <dgm:cxn modelId="{FF8C35CE-7049-48D4-BC8C-98836443DF21}" type="presParOf" srcId="{F99D0A7C-E105-4800-8E3A-1ECF48591F8D}" destId="{703A22FC-0B2A-448A-9B13-607AA88C74C4}" srcOrd="0" destOrd="0" presId="urn:microsoft.com/office/officeart/2005/8/layout/hChevron3"/>
    <dgm:cxn modelId="{FF202635-B9E2-450F-9D25-F59243922CCF}" type="presParOf" srcId="{F99D0A7C-E105-4800-8E3A-1ECF48591F8D}" destId="{43255017-6132-4792-9BC1-72C8CE62E744}" srcOrd="1" destOrd="0" presId="urn:microsoft.com/office/officeart/2005/8/layout/hChevron3"/>
    <dgm:cxn modelId="{215D9D2C-D98E-4AB9-8008-08652047AF2E}" type="presParOf" srcId="{F99D0A7C-E105-4800-8E3A-1ECF48591F8D}" destId="{A9E31B33-7291-4EF3-941B-D011CDC5506D}" srcOrd="2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3A22FC-0B2A-448A-9B13-607AA88C74C4}">
      <dsp:nvSpPr>
        <dsp:cNvPr id="0" name=""/>
        <dsp:cNvSpPr/>
      </dsp:nvSpPr>
      <dsp:spPr>
        <a:xfrm>
          <a:off x="8859" y="0"/>
          <a:ext cx="6290249" cy="671659"/>
        </a:xfrm>
        <a:prstGeom prst="homePlate">
          <a:avLst/>
        </a:prstGeom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1. Active Security Alarm Subscription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8859" y="0"/>
        <a:ext cx="6122334" cy="671659"/>
      </dsp:txXfrm>
    </dsp:sp>
    <dsp:sp modelId="{A9E31B33-7291-4EF3-941B-D011CDC5506D}">
      <dsp:nvSpPr>
        <dsp:cNvPr id="0" name=""/>
        <dsp:cNvSpPr/>
      </dsp:nvSpPr>
      <dsp:spPr>
        <a:xfrm>
          <a:off x="5041059" y="0"/>
          <a:ext cx="6290249" cy="671659"/>
        </a:xfrm>
        <a:prstGeom prst="chevron">
          <a:avLst/>
        </a:prstGeom>
        <a:solidFill>
          <a:srgbClr val="13B2D2"/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800" kern="1200" dirty="0">
              <a:solidFill>
                <a:srgbClr val="FFFFFF"/>
              </a:solidFill>
              <a:latin typeface="Calibri" panose="020F0502020204030204"/>
              <a:ea typeface="宋体" panose="02010600030101010101" pitchFamily="2" charset="-122"/>
              <a:cs typeface="+mn-cs"/>
            </a:rPr>
            <a:t>2. Active Security Alarm Center</a:t>
          </a:r>
          <a:endParaRPr lang="zh-CN" altLang="en-US" sz="1800" kern="1200" dirty="0">
            <a:solidFill>
              <a:srgbClr val="FFFFFF"/>
            </a:solidFill>
            <a:latin typeface="Calibri" panose="020F0502020204030204"/>
            <a:ea typeface="宋体" panose="02010600030101010101" pitchFamily="2" charset="-122"/>
            <a:cs typeface="+mn-cs"/>
          </a:endParaRPr>
        </a:p>
      </dsp:txBody>
      <dsp:txXfrm>
        <a:off x="5376889" y="0"/>
        <a:ext cx="5618590" cy="671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98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81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Mobile Center </a:t>
            </a:r>
            <a:r>
              <a:rPr lang="zh-CN" altLang="en-US" dirty="0"/>
              <a:t>是专门的车载管理平台，主要配套车载设备使用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zh-CN" altLang="en-US" dirty="0"/>
              <a:t>主要针对有批量车辆管理的企业或者部门，比如公交车、物流车辆、校车等。提供一套完整的车辆管理数字化方案。</a:t>
            </a:r>
            <a:endParaRPr lang="en-US" altLang="zh-CN" dirty="0"/>
          </a:p>
          <a:p>
            <a:r>
              <a:rPr lang="zh-CN" altLang="en-US" dirty="0"/>
              <a:t>整个系统的核心业务是：</a:t>
            </a:r>
            <a:endParaRPr lang="en-US" altLang="zh-CN" dirty="0"/>
          </a:p>
          <a:p>
            <a:r>
              <a:rPr lang="en-US" altLang="zh-CN" dirty="0"/>
              <a:t>1.</a:t>
            </a:r>
            <a:r>
              <a:rPr lang="zh-CN" altLang="en-US" dirty="0"/>
              <a:t>通过视频和电子地图，在监控中心进行车辆状态和视频的监控。</a:t>
            </a:r>
            <a:endParaRPr lang="en-US" altLang="zh-CN" dirty="0"/>
          </a:p>
          <a:p>
            <a:r>
              <a:rPr lang="en-US" altLang="zh-CN" dirty="0"/>
              <a:t>2. </a:t>
            </a:r>
            <a:r>
              <a:rPr lang="zh-CN" altLang="en-US" dirty="0"/>
              <a:t>通过电子围栏、主动安全检测和其他传感器等技术手段，规范司机行驶行为，保证行驶安全。</a:t>
            </a:r>
            <a:endParaRPr lang="en-US" altLang="zh-CN" dirty="0"/>
          </a:p>
          <a:p>
            <a:r>
              <a:rPr lang="en-US" altLang="zh-CN" dirty="0"/>
              <a:t>3. </a:t>
            </a:r>
            <a:r>
              <a:rPr lang="zh-CN" altLang="en-US" dirty="0"/>
              <a:t>对于异常行为，可进行事后视频和行驶轨迹的调查，有效追责，为管理提供依据。</a:t>
            </a:r>
            <a:endParaRPr lang="en-US" altLang="zh-CN" dirty="0"/>
          </a:p>
          <a:p>
            <a:r>
              <a:rPr lang="en-US" altLang="zh-CN" dirty="0"/>
              <a:t>4. </a:t>
            </a:r>
            <a:r>
              <a:rPr lang="zh-CN" altLang="en-US" dirty="0"/>
              <a:t>最后对所有采集的数据进行统计分析，为后期更好的管理决策提供数据支持。</a:t>
            </a:r>
            <a:endParaRPr lang="en-US" altLang="zh-CN" dirty="0"/>
          </a:p>
          <a:p>
            <a:r>
              <a:rPr lang="zh-CN" altLang="en-US" dirty="0"/>
              <a:t>为客户提供有效技术手段、提高管理效率、以及通过数据分析为决策做依据。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12098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7100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MNVR</a:t>
            </a:r>
            <a:r>
              <a:rPr kumimoji="1" lang="zh-CN" altLang="en-US" dirty="0"/>
              <a:t>一般安装在车辆上，设备非常分散，往往要花很多精力在设备的配置和升级上。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4954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MNVR</a:t>
            </a:r>
            <a:r>
              <a:rPr kumimoji="1" lang="zh-CN" altLang="en-US" dirty="0"/>
              <a:t>一般安装在车辆上，设备非常分散，往往要花很多精力在设备的配置和升级上。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1363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GPS:</a:t>
            </a:r>
            <a:r>
              <a:rPr kumimoji="1" lang="en-US" altLang="zh-CN" baseline="0" dirty="0"/>
              <a:t> </a:t>
            </a:r>
            <a:r>
              <a:rPr kumimoji="1" lang="zh-CN" altLang="en-US" baseline="0" dirty="0"/>
              <a:t>控制上传频率，考虑数据库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96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672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以上功能是对设备配置、报警接入能力的增加。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95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89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配合多屏输出，和电视墙，</a:t>
            </a:r>
            <a:endParaRPr lang="en-US" altLang="zh-CN" dirty="0"/>
          </a:p>
          <a:p>
            <a:r>
              <a:rPr lang="zh-CN" altLang="en-US" dirty="0"/>
              <a:t>可以更灵活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275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在监控中心，通过一个界面，就可以监控所有车辆的情况，包括所有车辆情况、视频和报警信息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在地图上显示所有车辆的位置，对所有车辆进行全面的监控</a:t>
            </a:r>
            <a:endParaRPr lang="en-US" altLang="zh-CN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zh-CN" altLang="en-US" dirty="0"/>
              <a:t>在有异常情况时，地图上的图标进行闪烁和提醒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通过点击地图上的车辆图标，就可以查看相应的视频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并可以开启语音，和司机进行语音沟通确认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407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4993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针对需要重点关注的车辆（紧急按钮），可以使用，中心进行调度和协调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973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车辆行驶在路上，车辆现在开到哪里？司机在做什么？</a:t>
            </a:r>
            <a:endParaRPr lang="en-US" altLang="zh-CN" dirty="0"/>
          </a:p>
          <a:p>
            <a:r>
              <a:rPr lang="zh-CN" altLang="en-US" dirty="0"/>
              <a:t>在地图上一直盯着所有车辆肯定是不现实的，如果我们可以对车辆的行驶路径做一些规则设置，一旦车辆偏离规则时，可实时报警，这是不错的方案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386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4885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limit</a:t>
            </a:r>
            <a:r>
              <a:rPr lang="zh-CN" altLang="en-US" baseline="0" dirty="0"/>
              <a:t> </a:t>
            </a:r>
            <a:r>
              <a:rPr lang="en-US" altLang="zh-CN" baseline="0" dirty="0"/>
              <a:t>channels</a:t>
            </a:r>
          </a:p>
          <a:p>
            <a:r>
              <a:rPr lang="en-US" altLang="zh-CN" baseline="0" dirty="0"/>
              <a:t>For</a:t>
            </a:r>
            <a:r>
              <a:rPr lang="zh-CN" altLang="en-US" baseline="0" dirty="0"/>
              <a:t> </a:t>
            </a:r>
            <a:r>
              <a:rPr lang="en-US" altLang="zh-CN" baseline="0" dirty="0"/>
              <a:t>the</a:t>
            </a:r>
            <a:r>
              <a:rPr lang="zh-CN" altLang="en-US" baseline="0" dirty="0"/>
              <a:t> </a:t>
            </a:r>
            <a:r>
              <a:rPr lang="en-US" altLang="zh-CN" baseline="0" dirty="0"/>
              <a:t>operator,</a:t>
            </a:r>
            <a:r>
              <a:rPr lang="zh-CN" altLang="en-US" baseline="0" dirty="0"/>
              <a:t> </a:t>
            </a:r>
            <a:r>
              <a:rPr lang="en-US" altLang="zh-CN" baseline="0" dirty="0"/>
              <a:t>it</a:t>
            </a:r>
            <a:r>
              <a:rPr lang="zh-CN" altLang="en-US" baseline="0" dirty="0"/>
              <a:t> </a:t>
            </a:r>
            <a:r>
              <a:rPr lang="en-US" altLang="zh-CN" baseline="0" dirty="0"/>
              <a:t>is</a:t>
            </a:r>
            <a:r>
              <a:rPr lang="zh-CN" altLang="en-US" baseline="0" dirty="0"/>
              <a:t> </a:t>
            </a:r>
            <a:r>
              <a:rPr lang="en-US" altLang="zh-CN" baseline="0" dirty="0"/>
              <a:t>just</a:t>
            </a:r>
            <a:r>
              <a:rPr lang="zh-CN" altLang="en-US" baseline="0" dirty="0"/>
              <a:t> </a:t>
            </a:r>
            <a:r>
              <a:rPr lang="en-US" altLang="zh-CN" baseline="0" dirty="0"/>
              <a:t>one</a:t>
            </a:r>
            <a:r>
              <a:rPr lang="zh-CN" altLang="en-US" baseline="0" dirty="0"/>
              <a:t> </a:t>
            </a:r>
            <a:r>
              <a:rPr lang="en-US" altLang="zh-CN" baseline="0" dirty="0"/>
              <a:t>system.</a:t>
            </a:r>
            <a:r>
              <a:rPr lang="zh-CN" altLang="en-US" baseline="0" dirty="0"/>
              <a:t> </a:t>
            </a:r>
            <a:r>
              <a:rPr lang="en-US" altLang="zh-CN" baseline="0" dirty="0"/>
              <a:t>no</a:t>
            </a:r>
            <a:r>
              <a:rPr lang="zh-CN" altLang="en-US" baseline="0" dirty="0"/>
              <a:t> </a:t>
            </a:r>
            <a:r>
              <a:rPr lang="en-US" altLang="zh-CN" baseline="0" dirty="0"/>
              <a:t>need</a:t>
            </a:r>
            <a:r>
              <a:rPr lang="zh-CN" altLang="en-US" baseline="0" dirty="0"/>
              <a:t> </a:t>
            </a:r>
            <a:r>
              <a:rPr lang="en-US" altLang="zh-CN" baseline="0" dirty="0"/>
              <a:t>to</a:t>
            </a:r>
            <a:r>
              <a:rPr lang="zh-CN" altLang="en-US" baseline="0" dirty="0"/>
              <a:t> </a:t>
            </a:r>
            <a:r>
              <a:rPr lang="en-US" altLang="zh-CN" baseline="0" dirty="0"/>
              <a:t>access</a:t>
            </a:r>
            <a:r>
              <a:rPr lang="zh-CN" altLang="en-US" baseline="0" dirty="0"/>
              <a:t> </a:t>
            </a:r>
            <a:r>
              <a:rPr lang="en-US" altLang="zh-CN" baseline="0" dirty="0"/>
              <a:t>sub servers.</a:t>
            </a:r>
          </a:p>
          <a:p>
            <a:r>
              <a:rPr lang="en-US" dirty="0"/>
              <a:t>The</a:t>
            </a:r>
            <a:r>
              <a:rPr lang="en-US" baseline="0" dirty="0"/>
              <a:t> scale of projects is often different. How to meet the different scale projects. Mobile Center supports distributed system.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D5D0D-0701-4885-86C7-BB2039974AEE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130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D5D0D-0701-4885-86C7-BB2039974AEE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495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mobile vehicle projects, MNVR is generally connected through 4G and platforms, and the network focuses on ensuring the transmission of key information. Therefore, MNVR is generally used for real-time video storage. During non-operation time, MNVR is connected to WIFI, the platform downloads video from the device side, and records are stored in the center to save bandwidth and also ensure video backup.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4D5D0D-0701-4885-86C7-BB2039974AEE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89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568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073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208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119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7421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607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263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1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72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38051-5E28-4408-BECE-A72C34F7C7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166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-2" y="0"/>
            <a:ext cx="10780779" cy="6813911"/>
            <a:chOff x="-262337" y="-6067107"/>
            <a:chExt cx="10780779" cy="7187904"/>
          </a:xfrm>
        </p:grpSpPr>
        <p:pic>
          <p:nvPicPr>
            <p:cNvPr id="4098" name="Picture 2" descr="https://timgsa.baidu.com/timg?image&amp;quality=80&amp;size=b9999_10000&amp;sec=1587130277348&amp;di=6ccf2055b7459b407988d56dd576c6a8&amp;imgtype=0&amp;src=http%3A%2F%2Fma.mofcom.gov.cn%2Farticleimage%2F201005%2F1272872778522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2335" y="-6062878"/>
              <a:ext cx="10780776" cy="7183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直角三角形 1"/>
            <p:cNvSpPr/>
            <p:nvPr userDrawn="1"/>
          </p:nvSpPr>
          <p:spPr>
            <a:xfrm rot="5400000" flipH="1" flipV="1">
              <a:off x="1534101" y="-7863545"/>
              <a:ext cx="7187904" cy="10780779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直角三角形 9">
            <a:extLst>
              <a:ext uri="{FF2B5EF4-FFF2-40B4-BE49-F238E27FC236}">
                <a16:creationId xmlns:a16="http://schemas.microsoft.com/office/drawing/2014/main" id="{A4BAD339-4370-4041-BAEC-44B03017F595}"/>
              </a:ext>
            </a:extLst>
          </p:cNvPr>
          <p:cNvSpPr/>
          <p:nvPr userDrawn="1"/>
        </p:nvSpPr>
        <p:spPr>
          <a:xfrm>
            <a:off x="-2" y="4871869"/>
            <a:ext cx="10256110" cy="1990165"/>
          </a:xfrm>
          <a:prstGeom prst="rtTriangle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DFE10C71-E0C7-4AAB-B079-A0AB4B03B605}"/>
              </a:ext>
            </a:extLst>
          </p:cNvPr>
          <p:cNvSpPr/>
          <p:nvPr userDrawn="1"/>
        </p:nvSpPr>
        <p:spPr>
          <a:xfrm flipV="1">
            <a:off x="0" y="0"/>
            <a:ext cx="12192000" cy="3278459"/>
          </a:xfrm>
          <a:custGeom>
            <a:avLst/>
            <a:gdLst>
              <a:gd name="connsiteX0" fmla="*/ 0 w 12192000"/>
              <a:gd name="connsiteY0" fmla="*/ 3920490 h 3920490"/>
              <a:gd name="connsiteX1" fmla="*/ 12192000 w 12192000"/>
              <a:gd name="connsiteY1" fmla="*/ 3920490 h 3920490"/>
              <a:gd name="connsiteX2" fmla="*/ 12192000 w 12192000"/>
              <a:gd name="connsiteY2" fmla="*/ 3337475 h 3920490"/>
              <a:gd name="connsiteX3" fmla="*/ 0 w 12192000"/>
              <a:gd name="connsiteY3" fmla="*/ 0 h 392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20490">
                <a:moveTo>
                  <a:pt x="0" y="3920490"/>
                </a:moveTo>
                <a:lnTo>
                  <a:pt x="12192000" y="3920490"/>
                </a:lnTo>
                <a:lnTo>
                  <a:pt x="12192000" y="3337475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1000">
                <a:schemeClr val="accent1">
                  <a:alpha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3099" y="4548982"/>
            <a:ext cx="10845800" cy="558799"/>
          </a:xfrm>
        </p:spPr>
        <p:txBody>
          <a:bodyPr anchor="t" anchorCtr="0">
            <a:normAutofit/>
          </a:bodyPr>
          <a:lstStyle>
            <a:lvl1pPr marL="0" indent="0" algn="r">
              <a:buNone/>
              <a:defRPr sz="2000">
                <a:solidFill>
                  <a:schemeClr val="accent2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099" y="1657193"/>
            <a:ext cx="10845800" cy="2891790"/>
          </a:xfrm>
        </p:spPr>
        <p:txBody>
          <a:bodyPr anchor="b" anchorCtr="0">
            <a:normAutofit/>
          </a:bodyPr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3099" y="5544733"/>
            <a:ext cx="1084580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3099" y="5841004"/>
            <a:ext cx="10845800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>
            <a:off x="3763" y="0"/>
            <a:ext cx="12188237" cy="6858000"/>
            <a:chOff x="-2" y="7542726"/>
            <a:chExt cx="12188237" cy="6858000"/>
          </a:xfrm>
        </p:grpSpPr>
        <p:pic>
          <p:nvPicPr>
            <p:cNvPr id="9" name="Picture 2" descr="https://timgsa.baidu.com/timg?image&amp;quality=80&amp;size=b9999_10000&amp;sec=1587130277348&amp;di=6ccf2055b7459b407988d56dd576c6a8&amp;imgtype=0&amp;src=http%3A%2F%2Fma.mofcom.gov.cn%2Farticleimage%2F201005%2F1272872778522.jp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7542726"/>
              <a:ext cx="121882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任意多边形 27"/>
            <p:cNvSpPr/>
            <p:nvPr userDrawn="1"/>
          </p:nvSpPr>
          <p:spPr>
            <a:xfrm>
              <a:off x="0" y="8165223"/>
              <a:ext cx="12188235" cy="6235503"/>
            </a:xfrm>
            <a:custGeom>
              <a:avLst/>
              <a:gdLst>
                <a:gd name="connsiteX0" fmla="*/ 12188235 w 12188235"/>
                <a:gd name="connsiteY0" fmla="*/ 0 h 6235503"/>
                <a:gd name="connsiteX1" fmla="*/ 12188235 w 12188235"/>
                <a:gd name="connsiteY1" fmla="*/ 6235503 h 6235503"/>
                <a:gd name="connsiteX2" fmla="*/ 10807231 w 12188235"/>
                <a:gd name="connsiteY2" fmla="*/ 6235503 h 6235503"/>
                <a:gd name="connsiteX3" fmla="*/ 0 w 12188235"/>
                <a:gd name="connsiteY3" fmla="*/ 3628080 h 6235503"/>
                <a:gd name="connsiteX4" fmla="*/ 0 w 12188235"/>
                <a:gd name="connsiteY4" fmla="*/ 3313253 h 6235503"/>
                <a:gd name="connsiteX5" fmla="*/ 12188235 w 12188235"/>
                <a:gd name="connsiteY5" fmla="*/ 0 h 623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88235" h="6235503">
                  <a:moveTo>
                    <a:pt x="12188235" y="0"/>
                  </a:moveTo>
                  <a:lnTo>
                    <a:pt x="12188235" y="6235503"/>
                  </a:lnTo>
                  <a:lnTo>
                    <a:pt x="10807231" y="6235503"/>
                  </a:lnTo>
                  <a:lnTo>
                    <a:pt x="0" y="3628080"/>
                  </a:lnTo>
                  <a:lnTo>
                    <a:pt x="0" y="3313253"/>
                  </a:lnTo>
                  <a:lnTo>
                    <a:pt x="1218823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3100" y="1698172"/>
            <a:ext cx="9826171" cy="2737525"/>
          </a:xfr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73100" y="5120424"/>
            <a:ext cx="9826171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r">
              <a:buNone/>
              <a:defRPr lang="zh-CN" altLang="en-US" sz="1500" smtClean="0">
                <a:solidFill>
                  <a:schemeClr val="tx2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marL="228589" marR="0" lvl="0" indent="-228589" fontAlgn="auto">
              <a:spcAft>
                <a:spcPts val="0"/>
              </a:spcAft>
              <a:buClrTx/>
              <a:buSzTx/>
              <a:tabLst/>
            </a:pPr>
            <a:r>
              <a:rPr lang="en-US" altLang="zh-CN" dirty="0"/>
              <a:t>Data</a:t>
            </a:r>
          </a:p>
        </p:txBody>
      </p:sp>
      <p:sp>
        <p:nvSpPr>
          <p:cNvPr id="6" name="文本占位符 13">
            <a:extLst>
              <a:ext uri="{FF2B5EF4-FFF2-40B4-BE49-F238E27FC236}">
                <a16:creationId xmlns:a16="http://schemas.microsoft.com/office/drawing/2014/main" id="{05EBDA4F-7210-4CAE-8333-80DB24212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3102" y="4824153"/>
            <a:ext cx="9826171" cy="296271"/>
          </a:xfrm>
        </p:spPr>
        <p:txBody>
          <a:bodyPr vert="horz" anchor="ctr">
            <a:noAutofit/>
          </a:bodyPr>
          <a:lstStyle>
            <a:lvl1pPr marL="0" indent="0" algn="r">
              <a:buNone/>
              <a:defRPr sz="1500" b="0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</p:spTree>
    <p:extLst>
      <p:ext uri="{BB962C8B-B14F-4D97-AF65-F5344CB8AC3E}">
        <p14:creationId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517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6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6001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01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908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450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230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99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888B6D7-9D3F-49D7-BACE-73A9D1149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2024/9/10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AC997A4-1DD8-4731-B9FD-42398A20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A9825E-1876-42AD-ABCF-E0E100F35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D124F9DB-C87A-423F-9657-38C7A29014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2070191C-4093-409C-8FD5-7369A79637A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9925" y="1130299"/>
            <a:ext cx="10850563" cy="5006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77593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551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8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BB3005-D0D2-4214-8FF7-6F8D58AAD516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prstGeom prst="rect">
            <a:avLst/>
          </a:prstGeom>
          <a:blipFill>
            <a:blip r:embed="rId2"/>
            <a:srcRect/>
            <a:stretch>
              <a:fillRect t="-21598" b="-340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34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ss2.bdstatic.com/70cFvnSh_Q1YnxGkpoWK1HF6hhy/it/u=3318109409,1780422577&amp;fm=26&amp;gp=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83" y="1763486"/>
            <a:ext cx="5185002" cy="333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3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bg1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242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184" y="1763486"/>
            <a:ext cx="5185002" cy="3331691"/>
          </a:xfrm>
          <a:prstGeom prst="rect">
            <a:avLst/>
          </a:prstGeom>
        </p:spPr>
      </p:pic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17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BB3005-D0D2-4214-8FF7-6F8D58AAD516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prstGeom prst="rect">
            <a:avLst/>
          </a:prstGeom>
          <a:blipFill>
            <a:blip r:embed="rId2"/>
            <a:srcRect/>
            <a:stretch>
              <a:fillRect t="-21598" b="-340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48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2292701" y="2657929"/>
            <a:ext cx="4037483" cy="895350"/>
          </a:xfr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2293817" y="3553279"/>
            <a:ext cx="4037483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chemeClr val="tx2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8BB3005-D0D2-4214-8FF7-6F8D58AAD516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prstGeom prst="rect">
            <a:avLst/>
          </a:prstGeom>
          <a:blipFill>
            <a:blip r:embed="rId2"/>
            <a:srcRect/>
            <a:stretch>
              <a:fillRect t="-21598" b="-340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BCE3CFFC-7CDC-478D-89FE-849EE514AB8C}"/>
              </a:ext>
            </a:extLst>
          </p:cNvPr>
          <p:cNvSpPr/>
          <p:nvPr userDrawn="1"/>
        </p:nvSpPr>
        <p:spPr>
          <a:xfrm>
            <a:off x="6330184" y="1763486"/>
            <a:ext cx="5185002" cy="3331028"/>
          </a:xfrm>
          <a:custGeom>
            <a:avLst/>
            <a:gdLst>
              <a:gd name="connsiteX0" fmla="*/ 0 w 5185002"/>
              <a:gd name="connsiteY0" fmla="*/ 0 h 3331028"/>
              <a:gd name="connsiteX1" fmla="*/ 1 w 5185002"/>
              <a:gd name="connsiteY1" fmla="*/ 0 h 3331028"/>
              <a:gd name="connsiteX2" fmla="*/ 1 w 5185002"/>
              <a:gd name="connsiteY2" fmla="*/ 1960245 h 3331028"/>
              <a:gd name="connsiteX3" fmla="*/ 5185002 w 5185002"/>
              <a:gd name="connsiteY3" fmla="*/ 540887 h 3331028"/>
              <a:gd name="connsiteX4" fmla="*/ 5185002 w 5185002"/>
              <a:gd name="connsiteY4" fmla="*/ 3331028 h 3331028"/>
              <a:gd name="connsiteX5" fmla="*/ 4729400 w 5185002"/>
              <a:gd name="connsiteY5" fmla="*/ 3331028 h 3331028"/>
              <a:gd name="connsiteX6" fmla="*/ 0 w 5185002"/>
              <a:gd name="connsiteY6" fmla="*/ 2168735 h 333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85002" h="3331028">
                <a:moveTo>
                  <a:pt x="0" y="0"/>
                </a:moveTo>
                <a:lnTo>
                  <a:pt x="1" y="0"/>
                </a:lnTo>
                <a:lnTo>
                  <a:pt x="1" y="1960245"/>
                </a:lnTo>
                <a:lnTo>
                  <a:pt x="5185002" y="540887"/>
                </a:lnTo>
                <a:lnTo>
                  <a:pt x="5185002" y="3331028"/>
                </a:lnTo>
                <a:lnTo>
                  <a:pt x="4729400" y="3331028"/>
                </a:lnTo>
                <a:lnTo>
                  <a:pt x="0" y="2168735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8017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C7A1C-3684-4AAF-A408-C63B6CB641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86EA5F-D77D-4318-90E9-C04AA8AD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  <a:pPr/>
              <a:t>2024/9/10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32621-D9D9-445E-BFF9-F8348FA1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71151B-F790-4A9F-962F-B8718A956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76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728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04388434-9949-479C-A9C3-67A953F6A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pPr/>
              <a:t>2024/9/10</a:t>
            </a:fld>
            <a:endParaRPr lang="zh-CN" altLang="en-US"/>
          </a:p>
        </p:txBody>
      </p:sp>
      <p:sp>
        <p:nvSpPr>
          <p:cNvPr id="9" name="页脚占位符 4">
            <a:extLst>
              <a:ext uri="{FF2B5EF4-FFF2-40B4-BE49-F238E27FC236}">
                <a16:creationId xmlns:a16="http://schemas.microsoft.com/office/drawing/2014/main" id="{50A5656E-7A33-4865-A262-1F96263BA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BF52F79-380E-4278-8B67-588AFE584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9" r:id="rId2"/>
    <p:sldLayoutId id="2147483651" r:id="rId3"/>
    <p:sldLayoutId id="2147483682" r:id="rId4"/>
    <p:sldLayoutId id="2147483683" r:id="rId5"/>
    <p:sldLayoutId id="2147483684" r:id="rId6"/>
    <p:sldLayoutId id="2147483685" r:id="rId7"/>
    <p:sldLayoutId id="2147483662" r:id="rId8"/>
    <p:sldLayoutId id="2147483655" r:id="rId9"/>
    <p:sldLayoutId id="2147483661" r:id="rId10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CA53-3866-47BB-9C81-CE95E4721EA8}" type="datetimeFigureOut">
              <a:rPr lang="zh-CN" altLang="en-US" smtClean="0"/>
              <a:t>2024/9/10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E9645-2E1C-43FC-A038-156FBF3D60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59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3.xml"/><Relationship Id="rId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40.png"/><Relationship Id="rId21" Type="http://schemas.openxmlformats.org/officeDocument/2006/relationships/image" Target="../media/image56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6" Type="http://schemas.microsoft.com/office/2007/relationships/hdphoto" Target="../media/hdphoto2.wdp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59.png"/><Relationship Id="rId5" Type="http://schemas.openxmlformats.org/officeDocument/2006/relationships/image" Target="../media/image42.wmf"/><Relationship Id="rId15" Type="http://schemas.openxmlformats.org/officeDocument/2006/relationships/image" Target="../media/image51.png"/><Relationship Id="rId23" Type="http://schemas.openxmlformats.org/officeDocument/2006/relationships/image" Target="../media/image58.png"/><Relationship Id="rId28" Type="http://schemas.openxmlformats.org/officeDocument/2006/relationships/image" Target="../media/image62.png"/><Relationship Id="rId10" Type="http://schemas.openxmlformats.org/officeDocument/2006/relationships/image" Target="../media/image47.png"/><Relationship Id="rId19" Type="http://schemas.openxmlformats.org/officeDocument/2006/relationships/image" Target="../media/image54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microsoft.com/office/2007/relationships/hdphoto" Target="../media/hdphoto1.wdp"/><Relationship Id="rId22" Type="http://schemas.openxmlformats.org/officeDocument/2006/relationships/image" Target="../media/image57.png"/><Relationship Id="rId27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8.png"/><Relationship Id="rId9" Type="http://schemas.microsoft.com/office/2007/relationships/diagramDrawing" Target="../diagrams/drawin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55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3.png"/><Relationship Id="rId5" Type="http://schemas.openxmlformats.org/officeDocument/2006/relationships/image" Target="../media/image55.png"/><Relationship Id="rId4" Type="http://schemas.openxmlformats.org/officeDocument/2006/relationships/image" Target="../media/image80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4.png"/><Relationship Id="rId11" Type="http://schemas.openxmlformats.org/officeDocument/2006/relationships/image" Target="../media/image100.png"/><Relationship Id="rId5" Type="http://schemas.openxmlformats.org/officeDocument/2006/relationships/image" Target="../media/image103.png"/><Relationship Id="rId10" Type="http://schemas.openxmlformats.org/officeDocument/2006/relationships/image" Target="../media/image99.png"/><Relationship Id="rId4" Type="http://schemas.openxmlformats.org/officeDocument/2006/relationships/image" Target="../media/image96.png"/><Relationship Id="rId9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8.png"/><Relationship Id="rId7" Type="http://schemas.microsoft.com/office/2007/relationships/hdphoto" Target="../media/hdphoto5.wdp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11" Type="http://schemas.openxmlformats.org/officeDocument/2006/relationships/image" Target="../media/image111.png"/><Relationship Id="rId5" Type="http://schemas.microsoft.com/office/2007/relationships/hdphoto" Target="../media/hdphoto3.wdp"/><Relationship Id="rId10" Type="http://schemas.openxmlformats.org/officeDocument/2006/relationships/image" Target="../media/image100.png"/><Relationship Id="rId4" Type="http://schemas.openxmlformats.org/officeDocument/2006/relationships/image" Target="../media/image61.png"/><Relationship Id="rId9" Type="http://schemas.openxmlformats.org/officeDocument/2006/relationships/image" Target="../media/image1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11.xml"/><Relationship Id="rId7" Type="http://schemas.openxmlformats.org/officeDocument/2006/relationships/oleObject" Target="../embeddings/oleObject2.bin"/><Relationship Id="rId2" Type="http://schemas.openxmlformats.org/officeDocument/2006/relationships/tags" Target="../tags/tag10.xml"/><Relationship Id="rId1" Type="http://schemas.openxmlformats.org/officeDocument/2006/relationships/themeOverride" Target="../theme/themeOverride3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2.xml"/><Relationship Id="rId9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745480" y="4172956"/>
            <a:ext cx="5689233" cy="3324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3C326D0B-7DAB-41B6-8030-2E4A18CC949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840861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3C326D0B-7DAB-41B6-8030-2E4A18CC94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EC933494-1B63-4A32-964F-D05236799BA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674688" y="4548983"/>
            <a:ext cx="10845800" cy="558799"/>
          </a:xfrm>
        </p:spPr>
        <p:txBody>
          <a:bodyPr>
            <a:normAutofit/>
          </a:bodyPr>
          <a:lstStyle/>
          <a:p>
            <a:pPr>
              <a:tabLst>
                <a:tab pos="4754563" algn="l"/>
              </a:tabLst>
            </a:pPr>
            <a:r>
              <a:rPr lang="en-US" altLang="zh-CN" sz="1600" b="1" spc="600" dirty="0">
                <a:solidFill>
                  <a:srgbClr val="48B8A3"/>
                </a:solidFill>
              </a:rPr>
              <a:t>V2.1.1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734059" y="1618209"/>
            <a:ext cx="10845800" cy="2891790"/>
          </a:xfrm>
        </p:spPr>
        <p:txBody>
          <a:bodyPr>
            <a:normAutofit/>
          </a:bodyPr>
          <a:lstStyle/>
          <a:p>
            <a:r>
              <a:rPr lang="en-US" altLang="zh-CN" dirty="0"/>
              <a:t>DAHUA</a:t>
            </a:r>
            <a:br>
              <a:rPr lang="en-US" altLang="zh-CN" sz="4400" dirty="0"/>
            </a:br>
            <a:r>
              <a:rPr lang="en-US" altLang="zh-CN" sz="8000" b="0" u="sng" spc="3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Mobile Center</a:t>
            </a:r>
            <a:br>
              <a:rPr lang="en-US" altLang="zh-CN" sz="4400" u="sng" dirty="0">
                <a:solidFill>
                  <a:srgbClr val="48B8A3"/>
                </a:solidFill>
              </a:rPr>
            </a:br>
            <a:r>
              <a:rPr lang="en-US" altLang="zh-CN" sz="2000" spc="600" dirty="0"/>
              <a:t>Professional Mobile Platform</a:t>
            </a:r>
            <a:endParaRPr lang="zh-CN" altLang="en-US" sz="3200" spc="600" dirty="0"/>
          </a:p>
        </p:txBody>
      </p:sp>
      <p:grpSp>
        <p:nvGrpSpPr>
          <p:cNvPr id="10" name="Group 5"/>
          <p:cNvGrpSpPr>
            <a:grpSpLocks noChangeAspect="1"/>
          </p:cNvGrpSpPr>
          <p:nvPr/>
        </p:nvGrpSpPr>
        <p:grpSpPr bwMode="auto">
          <a:xfrm>
            <a:off x="543717" y="813749"/>
            <a:ext cx="1155386" cy="345569"/>
            <a:chOff x="-2036" y="779"/>
            <a:chExt cx="3534" cy="1057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-2036" y="779"/>
              <a:ext cx="1504" cy="1051"/>
            </a:xfrm>
            <a:custGeom>
              <a:avLst/>
              <a:gdLst>
                <a:gd name="T0" fmla="*/ 5881 w 7522"/>
                <a:gd name="T1" fmla="*/ 1666 h 5256"/>
                <a:gd name="T2" fmla="*/ 5805 w 7522"/>
                <a:gd name="T3" fmla="*/ 1300 h 5256"/>
                <a:gd name="T4" fmla="*/ 5684 w 7522"/>
                <a:gd name="T5" fmla="*/ 1011 h 5256"/>
                <a:gd name="T6" fmla="*/ 5586 w 7522"/>
                <a:gd name="T7" fmla="*/ 844 h 5256"/>
                <a:gd name="T8" fmla="*/ 5079 w 7522"/>
                <a:gd name="T9" fmla="*/ 353 h 5256"/>
                <a:gd name="T10" fmla="*/ 4404 w 7522"/>
                <a:gd name="T11" fmla="*/ 72 h 5256"/>
                <a:gd name="T12" fmla="*/ 3616 w 7522"/>
                <a:gd name="T13" fmla="*/ 3 h 5256"/>
                <a:gd name="T14" fmla="*/ 2769 w 7522"/>
                <a:gd name="T15" fmla="*/ 151 h 5256"/>
                <a:gd name="T16" fmla="*/ 1915 w 7522"/>
                <a:gd name="T17" fmla="*/ 518 h 5256"/>
                <a:gd name="T18" fmla="*/ 1135 w 7522"/>
                <a:gd name="T19" fmla="*/ 1086 h 5256"/>
                <a:gd name="T20" fmla="*/ 540 w 7522"/>
                <a:gd name="T21" fmla="*/ 1770 h 5256"/>
                <a:gd name="T22" fmla="*/ 157 w 7522"/>
                <a:gd name="T23" fmla="*/ 2515 h 5256"/>
                <a:gd name="T24" fmla="*/ 2 w 7522"/>
                <a:gd name="T25" fmla="*/ 3269 h 5256"/>
                <a:gd name="T26" fmla="*/ 95 w 7522"/>
                <a:gd name="T27" fmla="*/ 3979 h 5256"/>
                <a:gd name="T28" fmla="*/ 444 w 7522"/>
                <a:gd name="T29" fmla="*/ 4584 h 5256"/>
                <a:gd name="T30" fmla="*/ 983 w 7522"/>
                <a:gd name="T31" fmla="*/ 4998 h 5256"/>
                <a:gd name="T32" fmla="*/ 1659 w 7522"/>
                <a:gd name="T33" fmla="*/ 5219 h 5256"/>
                <a:gd name="T34" fmla="*/ 2427 w 7522"/>
                <a:gd name="T35" fmla="*/ 5242 h 5256"/>
                <a:gd name="T36" fmla="*/ 3240 w 7522"/>
                <a:gd name="T37" fmla="*/ 5066 h 5256"/>
                <a:gd name="T38" fmla="*/ 4051 w 7522"/>
                <a:gd name="T39" fmla="*/ 4692 h 5256"/>
                <a:gd name="T40" fmla="*/ 3482 w 7522"/>
                <a:gd name="T41" fmla="*/ 4729 h 5256"/>
                <a:gd name="T42" fmla="*/ 2798 w 7522"/>
                <a:gd name="T43" fmla="*/ 4881 h 5256"/>
                <a:gd name="T44" fmla="*/ 2148 w 7522"/>
                <a:gd name="T45" fmla="*/ 4870 h 5256"/>
                <a:gd name="T46" fmla="*/ 1566 w 7522"/>
                <a:gd name="T47" fmla="*/ 4698 h 5256"/>
                <a:gd name="T48" fmla="*/ 1091 w 7522"/>
                <a:gd name="T49" fmla="*/ 4368 h 5256"/>
                <a:gd name="T50" fmla="*/ 758 w 7522"/>
                <a:gd name="T51" fmla="*/ 3866 h 5256"/>
                <a:gd name="T52" fmla="*/ 634 w 7522"/>
                <a:gd name="T53" fmla="*/ 3254 h 5256"/>
                <a:gd name="T54" fmla="*/ 727 w 7522"/>
                <a:gd name="T55" fmla="*/ 2601 h 5256"/>
                <a:gd name="T56" fmla="*/ 1020 w 7522"/>
                <a:gd name="T57" fmla="*/ 1951 h 5256"/>
                <a:gd name="T58" fmla="*/ 1501 w 7522"/>
                <a:gd name="T59" fmla="*/ 1347 h 5256"/>
                <a:gd name="T60" fmla="*/ 2151 w 7522"/>
                <a:gd name="T61" fmla="*/ 835 h 5256"/>
                <a:gd name="T62" fmla="*/ 2884 w 7522"/>
                <a:gd name="T63" fmla="*/ 488 h 5256"/>
                <a:gd name="T64" fmla="*/ 3620 w 7522"/>
                <a:gd name="T65" fmla="*/ 333 h 5256"/>
                <a:gd name="T66" fmla="*/ 4316 w 7522"/>
                <a:gd name="T67" fmla="*/ 367 h 5256"/>
                <a:gd name="T68" fmla="*/ 4921 w 7522"/>
                <a:gd name="T69" fmla="*/ 589 h 5256"/>
                <a:gd name="T70" fmla="*/ 5390 w 7522"/>
                <a:gd name="T71" fmla="*/ 997 h 5256"/>
                <a:gd name="T72" fmla="*/ 5564 w 7522"/>
                <a:gd name="T73" fmla="*/ 1275 h 5256"/>
                <a:gd name="T74" fmla="*/ 5656 w 7522"/>
                <a:gd name="T75" fmla="*/ 1521 h 5256"/>
                <a:gd name="T76" fmla="*/ 5704 w 7522"/>
                <a:gd name="T77" fmla="*/ 1781 h 5256"/>
                <a:gd name="T78" fmla="*/ 5715 w 7522"/>
                <a:gd name="T79" fmla="*/ 2057 h 5256"/>
                <a:gd name="T80" fmla="*/ 5691 w 7522"/>
                <a:gd name="T81" fmla="*/ 2347 h 5256"/>
                <a:gd name="T82" fmla="*/ 5628 w 7522"/>
                <a:gd name="T83" fmla="*/ 2659 h 5256"/>
                <a:gd name="T84" fmla="*/ 5522 w 7522"/>
                <a:gd name="T85" fmla="*/ 2964 h 5256"/>
                <a:gd name="T86" fmla="*/ 5379 w 7522"/>
                <a:gd name="T87" fmla="*/ 3251 h 5256"/>
                <a:gd name="T88" fmla="*/ 5195 w 7522"/>
                <a:gd name="T89" fmla="*/ 3523 h 5256"/>
                <a:gd name="T90" fmla="*/ 4966 w 7522"/>
                <a:gd name="T91" fmla="*/ 3778 h 5256"/>
                <a:gd name="T92" fmla="*/ 4762 w 7522"/>
                <a:gd name="T93" fmla="*/ 3986 h 5256"/>
                <a:gd name="T94" fmla="*/ 4896 w 7522"/>
                <a:gd name="T95" fmla="*/ 4007 h 5256"/>
                <a:gd name="T96" fmla="*/ 5044 w 7522"/>
                <a:gd name="T97" fmla="*/ 4024 h 5256"/>
                <a:gd name="T98" fmla="*/ 5185 w 7522"/>
                <a:gd name="T99" fmla="*/ 4025 h 5256"/>
                <a:gd name="T100" fmla="*/ 5295 w 7522"/>
                <a:gd name="T101" fmla="*/ 4017 h 5256"/>
                <a:gd name="T102" fmla="*/ 5330 w 7522"/>
                <a:gd name="T103" fmla="*/ 4015 h 5256"/>
                <a:gd name="T104" fmla="*/ 5374 w 7522"/>
                <a:gd name="T105" fmla="*/ 4010 h 5256"/>
                <a:gd name="T106" fmla="*/ 5460 w 7522"/>
                <a:gd name="T107" fmla="*/ 3992 h 5256"/>
                <a:gd name="T108" fmla="*/ 5757 w 7522"/>
                <a:gd name="T109" fmla="*/ 3892 h 5256"/>
                <a:gd name="T110" fmla="*/ 6025 w 7522"/>
                <a:gd name="T111" fmla="*/ 3738 h 5256"/>
                <a:gd name="T112" fmla="*/ 6256 w 7522"/>
                <a:gd name="T113" fmla="*/ 3535 h 5256"/>
                <a:gd name="T114" fmla="*/ 6443 w 7522"/>
                <a:gd name="T115" fmla="*/ 3291 h 5256"/>
                <a:gd name="T116" fmla="*/ 6578 w 7522"/>
                <a:gd name="T117" fmla="*/ 3014 h 5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22" h="5256">
                  <a:moveTo>
                    <a:pt x="6594" y="2964"/>
                  </a:moveTo>
                  <a:lnTo>
                    <a:pt x="7522" y="88"/>
                  </a:lnTo>
                  <a:lnTo>
                    <a:pt x="6439" y="88"/>
                  </a:lnTo>
                  <a:lnTo>
                    <a:pt x="5890" y="1793"/>
                  </a:lnTo>
                  <a:lnTo>
                    <a:pt x="5886" y="1730"/>
                  </a:lnTo>
                  <a:lnTo>
                    <a:pt x="5881" y="1666"/>
                  </a:lnTo>
                  <a:lnTo>
                    <a:pt x="5873" y="1605"/>
                  </a:lnTo>
                  <a:lnTo>
                    <a:pt x="5863" y="1542"/>
                  </a:lnTo>
                  <a:lnTo>
                    <a:pt x="5852" y="1481"/>
                  </a:lnTo>
                  <a:lnTo>
                    <a:pt x="5838" y="1419"/>
                  </a:lnTo>
                  <a:lnTo>
                    <a:pt x="5822" y="1360"/>
                  </a:lnTo>
                  <a:lnTo>
                    <a:pt x="5805" y="1300"/>
                  </a:lnTo>
                  <a:lnTo>
                    <a:pt x="5785" y="1240"/>
                  </a:lnTo>
                  <a:lnTo>
                    <a:pt x="5763" y="1182"/>
                  </a:lnTo>
                  <a:lnTo>
                    <a:pt x="5739" y="1125"/>
                  </a:lnTo>
                  <a:lnTo>
                    <a:pt x="5713" y="1067"/>
                  </a:lnTo>
                  <a:lnTo>
                    <a:pt x="5699" y="1038"/>
                  </a:lnTo>
                  <a:lnTo>
                    <a:pt x="5684" y="1011"/>
                  </a:lnTo>
                  <a:lnTo>
                    <a:pt x="5669" y="982"/>
                  </a:lnTo>
                  <a:lnTo>
                    <a:pt x="5653" y="955"/>
                  </a:lnTo>
                  <a:lnTo>
                    <a:pt x="5638" y="927"/>
                  </a:lnTo>
                  <a:lnTo>
                    <a:pt x="5621" y="899"/>
                  </a:lnTo>
                  <a:lnTo>
                    <a:pt x="5604" y="872"/>
                  </a:lnTo>
                  <a:lnTo>
                    <a:pt x="5586" y="844"/>
                  </a:lnTo>
                  <a:lnTo>
                    <a:pt x="5515" y="748"/>
                  </a:lnTo>
                  <a:lnTo>
                    <a:pt x="5439" y="658"/>
                  </a:lnTo>
                  <a:lnTo>
                    <a:pt x="5357" y="573"/>
                  </a:lnTo>
                  <a:lnTo>
                    <a:pt x="5269" y="493"/>
                  </a:lnTo>
                  <a:lnTo>
                    <a:pt x="5176" y="420"/>
                  </a:lnTo>
                  <a:lnTo>
                    <a:pt x="5079" y="353"/>
                  </a:lnTo>
                  <a:lnTo>
                    <a:pt x="4976" y="291"/>
                  </a:lnTo>
                  <a:lnTo>
                    <a:pt x="4870" y="235"/>
                  </a:lnTo>
                  <a:lnTo>
                    <a:pt x="4759" y="185"/>
                  </a:lnTo>
                  <a:lnTo>
                    <a:pt x="4645" y="141"/>
                  </a:lnTo>
                  <a:lnTo>
                    <a:pt x="4526" y="104"/>
                  </a:lnTo>
                  <a:lnTo>
                    <a:pt x="4404" y="72"/>
                  </a:lnTo>
                  <a:lnTo>
                    <a:pt x="4279" y="45"/>
                  </a:lnTo>
                  <a:lnTo>
                    <a:pt x="4151" y="25"/>
                  </a:lnTo>
                  <a:lnTo>
                    <a:pt x="4021" y="11"/>
                  </a:lnTo>
                  <a:lnTo>
                    <a:pt x="3889" y="2"/>
                  </a:lnTo>
                  <a:lnTo>
                    <a:pt x="3753" y="0"/>
                  </a:lnTo>
                  <a:lnTo>
                    <a:pt x="3616" y="3"/>
                  </a:lnTo>
                  <a:lnTo>
                    <a:pt x="3478" y="13"/>
                  </a:lnTo>
                  <a:lnTo>
                    <a:pt x="3337" y="29"/>
                  </a:lnTo>
                  <a:lnTo>
                    <a:pt x="3196" y="51"/>
                  </a:lnTo>
                  <a:lnTo>
                    <a:pt x="3054" y="78"/>
                  </a:lnTo>
                  <a:lnTo>
                    <a:pt x="2911" y="111"/>
                  </a:lnTo>
                  <a:lnTo>
                    <a:pt x="2769" y="151"/>
                  </a:lnTo>
                  <a:lnTo>
                    <a:pt x="2625" y="198"/>
                  </a:lnTo>
                  <a:lnTo>
                    <a:pt x="2482" y="249"/>
                  </a:lnTo>
                  <a:lnTo>
                    <a:pt x="2339" y="307"/>
                  </a:lnTo>
                  <a:lnTo>
                    <a:pt x="2197" y="371"/>
                  </a:lnTo>
                  <a:lnTo>
                    <a:pt x="2055" y="441"/>
                  </a:lnTo>
                  <a:lnTo>
                    <a:pt x="1915" y="518"/>
                  </a:lnTo>
                  <a:lnTo>
                    <a:pt x="1777" y="600"/>
                  </a:lnTo>
                  <a:lnTo>
                    <a:pt x="1640" y="689"/>
                  </a:lnTo>
                  <a:lnTo>
                    <a:pt x="1505" y="782"/>
                  </a:lnTo>
                  <a:lnTo>
                    <a:pt x="1377" y="881"/>
                  </a:lnTo>
                  <a:lnTo>
                    <a:pt x="1253" y="981"/>
                  </a:lnTo>
                  <a:lnTo>
                    <a:pt x="1135" y="1086"/>
                  </a:lnTo>
                  <a:lnTo>
                    <a:pt x="1023" y="1194"/>
                  </a:lnTo>
                  <a:lnTo>
                    <a:pt x="914" y="1304"/>
                  </a:lnTo>
                  <a:lnTo>
                    <a:pt x="813" y="1418"/>
                  </a:lnTo>
                  <a:lnTo>
                    <a:pt x="717" y="1533"/>
                  </a:lnTo>
                  <a:lnTo>
                    <a:pt x="625" y="1651"/>
                  </a:lnTo>
                  <a:lnTo>
                    <a:pt x="540" y="1770"/>
                  </a:lnTo>
                  <a:lnTo>
                    <a:pt x="462" y="1892"/>
                  </a:lnTo>
                  <a:lnTo>
                    <a:pt x="389" y="2015"/>
                  </a:lnTo>
                  <a:lnTo>
                    <a:pt x="321" y="2139"/>
                  </a:lnTo>
                  <a:lnTo>
                    <a:pt x="261" y="2263"/>
                  </a:lnTo>
                  <a:lnTo>
                    <a:pt x="205" y="2389"/>
                  </a:lnTo>
                  <a:lnTo>
                    <a:pt x="157" y="2515"/>
                  </a:lnTo>
                  <a:lnTo>
                    <a:pt x="115" y="2642"/>
                  </a:lnTo>
                  <a:lnTo>
                    <a:pt x="78" y="2768"/>
                  </a:lnTo>
                  <a:lnTo>
                    <a:pt x="50" y="2895"/>
                  </a:lnTo>
                  <a:lnTo>
                    <a:pt x="28" y="3020"/>
                  </a:lnTo>
                  <a:lnTo>
                    <a:pt x="11" y="3145"/>
                  </a:lnTo>
                  <a:lnTo>
                    <a:pt x="2" y="3269"/>
                  </a:lnTo>
                  <a:lnTo>
                    <a:pt x="0" y="3391"/>
                  </a:lnTo>
                  <a:lnTo>
                    <a:pt x="4" y="3513"/>
                  </a:lnTo>
                  <a:lnTo>
                    <a:pt x="17" y="3633"/>
                  </a:lnTo>
                  <a:lnTo>
                    <a:pt x="35" y="3750"/>
                  </a:lnTo>
                  <a:lnTo>
                    <a:pt x="62" y="3866"/>
                  </a:lnTo>
                  <a:lnTo>
                    <a:pt x="95" y="3979"/>
                  </a:lnTo>
                  <a:lnTo>
                    <a:pt x="136" y="4090"/>
                  </a:lnTo>
                  <a:lnTo>
                    <a:pt x="184" y="4197"/>
                  </a:lnTo>
                  <a:lnTo>
                    <a:pt x="241" y="4302"/>
                  </a:lnTo>
                  <a:lnTo>
                    <a:pt x="304" y="4403"/>
                  </a:lnTo>
                  <a:lnTo>
                    <a:pt x="372" y="4496"/>
                  </a:lnTo>
                  <a:lnTo>
                    <a:pt x="444" y="4584"/>
                  </a:lnTo>
                  <a:lnTo>
                    <a:pt x="522" y="4667"/>
                  </a:lnTo>
                  <a:lnTo>
                    <a:pt x="605" y="4744"/>
                  </a:lnTo>
                  <a:lnTo>
                    <a:pt x="694" y="4816"/>
                  </a:lnTo>
                  <a:lnTo>
                    <a:pt x="785" y="4882"/>
                  </a:lnTo>
                  <a:lnTo>
                    <a:pt x="881" y="4943"/>
                  </a:lnTo>
                  <a:lnTo>
                    <a:pt x="983" y="4998"/>
                  </a:lnTo>
                  <a:lnTo>
                    <a:pt x="1087" y="5049"/>
                  </a:lnTo>
                  <a:lnTo>
                    <a:pt x="1195" y="5094"/>
                  </a:lnTo>
                  <a:lnTo>
                    <a:pt x="1306" y="5133"/>
                  </a:lnTo>
                  <a:lnTo>
                    <a:pt x="1421" y="5167"/>
                  </a:lnTo>
                  <a:lnTo>
                    <a:pt x="1538" y="5196"/>
                  </a:lnTo>
                  <a:lnTo>
                    <a:pt x="1659" y="5219"/>
                  </a:lnTo>
                  <a:lnTo>
                    <a:pt x="1782" y="5236"/>
                  </a:lnTo>
                  <a:lnTo>
                    <a:pt x="1907" y="5247"/>
                  </a:lnTo>
                  <a:lnTo>
                    <a:pt x="2035" y="5255"/>
                  </a:lnTo>
                  <a:lnTo>
                    <a:pt x="2165" y="5256"/>
                  </a:lnTo>
                  <a:lnTo>
                    <a:pt x="2295" y="5252"/>
                  </a:lnTo>
                  <a:lnTo>
                    <a:pt x="2427" y="5242"/>
                  </a:lnTo>
                  <a:lnTo>
                    <a:pt x="2561" y="5227"/>
                  </a:lnTo>
                  <a:lnTo>
                    <a:pt x="2696" y="5206"/>
                  </a:lnTo>
                  <a:lnTo>
                    <a:pt x="2832" y="5179"/>
                  </a:lnTo>
                  <a:lnTo>
                    <a:pt x="2967" y="5147"/>
                  </a:lnTo>
                  <a:lnTo>
                    <a:pt x="3103" y="5110"/>
                  </a:lnTo>
                  <a:lnTo>
                    <a:pt x="3240" y="5066"/>
                  </a:lnTo>
                  <a:lnTo>
                    <a:pt x="3377" y="5018"/>
                  </a:lnTo>
                  <a:lnTo>
                    <a:pt x="3513" y="4964"/>
                  </a:lnTo>
                  <a:lnTo>
                    <a:pt x="3649" y="4904"/>
                  </a:lnTo>
                  <a:lnTo>
                    <a:pt x="3784" y="4839"/>
                  </a:lnTo>
                  <a:lnTo>
                    <a:pt x="3917" y="4769"/>
                  </a:lnTo>
                  <a:lnTo>
                    <a:pt x="4051" y="4692"/>
                  </a:lnTo>
                  <a:lnTo>
                    <a:pt x="4051" y="4477"/>
                  </a:lnTo>
                  <a:lnTo>
                    <a:pt x="3938" y="4537"/>
                  </a:lnTo>
                  <a:lnTo>
                    <a:pt x="3824" y="4592"/>
                  </a:lnTo>
                  <a:lnTo>
                    <a:pt x="3711" y="4642"/>
                  </a:lnTo>
                  <a:lnTo>
                    <a:pt x="3597" y="4688"/>
                  </a:lnTo>
                  <a:lnTo>
                    <a:pt x="3482" y="4729"/>
                  </a:lnTo>
                  <a:lnTo>
                    <a:pt x="3367" y="4765"/>
                  </a:lnTo>
                  <a:lnTo>
                    <a:pt x="3252" y="4797"/>
                  </a:lnTo>
                  <a:lnTo>
                    <a:pt x="3139" y="4825"/>
                  </a:lnTo>
                  <a:lnTo>
                    <a:pt x="3025" y="4848"/>
                  </a:lnTo>
                  <a:lnTo>
                    <a:pt x="2911" y="4867"/>
                  </a:lnTo>
                  <a:lnTo>
                    <a:pt x="2798" y="4881"/>
                  </a:lnTo>
                  <a:lnTo>
                    <a:pt x="2687" y="4890"/>
                  </a:lnTo>
                  <a:lnTo>
                    <a:pt x="2577" y="4895"/>
                  </a:lnTo>
                  <a:lnTo>
                    <a:pt x="2467" y="4895"/>
                  </a:lnTo>
                  <a:lnTo>
                    <a:pt x="2359" y="4891"/>
                  </a:lnTo>
                  <a:lnTo>
                    <a:pt x="2252" y="4883"/>
                  </a:lnTo>
                  <a:lnTo>
                    <a:pt x="2148" y="4870"/>
                  </a:lnTo>
                  <a:lnTo>
                    <a:pt x="2045" y="4852"/>
                  </a:lnTo>
                  <a:lnTo>
                    <a:pt x="1945" y="4830"/>
                  </a:lnTo>
                  <a:lnTo>
                    <a:pt x="1847" y="4804"/>
                  </a:lnTo>
                  <a:lnTo>
                    <a:pt x="1750" y="4773"/>
                  </a:lnTo>
                  <a:lnTo>
                    <a:pt x="1657" y="4738"/>
                  </a:lnTo>
                  <a:lnTo>
                    <a:pt x="1566" y="4698"/>
                  </a:lnTo>
                  <a:lnTo>
                    <a:pt x="1479" y="4654"/>
                  </a:lnTo>
                  <a:lnTo>
                    <a:pt x="1395" y="4605"/>
                  </a:lnTo>
                  <a:lnTo>
                    <a:pt x="1313" y="4553"/>
                  </a:lnTo>
                  <a:lnTo>
                    <a:pt x="1236" y="4496"/>
                  </a:lnTo>
                  <a:lnTo>
                    <a:pt x="1162" y="4434"/>
                  </a:lnTo>
                  <a:lnTo>
                    <a:pt x="1091" y="4368"/>
                  </a:lnTo>
                  <a:lnTo>
                    <a:pt x="1025" y="4297"/>
                  </a:lnTo>
                  <a:lnTo>
                    <a:pt x="963" y="4222"/>
                  </a:lnTo>
                  <a:lnTo>
                    <a:pt x="906" y="4144"/>
                  </a:lnTo>
                  <a:lnTo>
                    <a:pt x="849" y="4053"/>
                  </a:lnTo>
                  <a:lnTo>
                    <a:pt x="800" y="3961"/>
                  </a:lnTo>
                  <a:lnTo>
                    <a:pt x="758" y="3866"/>
                  </a:lnTo>
                  <a:lnTo>
                    <a:pt x="721" y="3769"/>
                  </a:lnTo>
                  <a:lnTo>
                    <a:pt x="691" y="3669"/>
                  </a:lnTo>
                  <a:lnTo>
                    <a:pt x="667" y="3568"/>
                  </a:lnTo>
                  <a:lnTo>
                    <a:pt x="650" y="3465"/>
                  </a:lnTo>
                  <a:lnTo>
                    <a:pt x="639" y="3360"/>
                  </a:lnTo>
                  <a:lnTo>
                    <a:pt x="634" y="3254"/>
                  </a:lnTo>
                  <a:lnTo>
                    <a:pt x="635" y="3147"/>
                  </a:lnTo>
                  <a:lnTo>
                    <a:pt x="642" y="3039"/>
                  </a:lnTo>
                  <a:lnTo>
                    <a:pt x="654" y="2930"/>
                  </a:lnTo>
                  <a:lnTo>
                    <a:pt x="673" y="2821"/>
                  </a:lnTo>
                  <a:lnTo>
                    <a:pt x="697" y="2710"/>
                  </a:lnTo>
                  <a:lnTo>
                    <a:pt x="727" y="2601"/>
                  </a:lnTo>
                  <a:lnTo>
                    <a:pt x="762" y="2491"/>
                  </a:lnTo>
                  <a:lnTo>
                    <a:pt x="803" y="2382"/>
                  </a:lnTo>
                  <a:lnTo>
                    <a:pt x="849" y="2273"/>
                  </a:lnTo>
                  <a:lnTo>
                    <a:pt x="901" y="2164"/>
                  </a:lnTo>
                  <a:lnTo>
                    <a:pt x="959" y="2057"/>
                  </a:lnTo>
                  <a:lnTo>
                    <a:pt x="1020" y="1951"/>
                  </a:lnTo>
                  <a:lnTo>
                    <a:pt x="1089" y="1846"/>
                  </a:lnTo>
                  <a:lnTo>
                    <a:pt x="1161" y="1743"/>
                  </a:lnTo>
                  <a:lnTo>
                    <a:pt x="1239" y="1641"/>
                  </a:lnTo>
                  <a:lnTo>
                    <a:pt x="1322" y="1541"/>
                  </a:lnTo>
                  <a:lnTo>
                    <a:pt x="1409" y="1442"/>
                  </a:lnTo>
                  <a:lnTo>
                    <a:pt x="1501" y="1347"/>
                  </a:lnTo>
                  <a:lnTo>
                    <a:pt x="1598" y="1255"/>
                  </a:lnTo>
                  <a:lnTo>
                    <a:pt x="1700" y="1164"/>
                  </a:lnTo>
                  <a:lnTo>
                    <a:pt x="1807" y="1077"/>
                  </a:lnTo>
                  <a:lnTo>
                    <a:pt x="1917" y="992"/>
                  </a:lnTo>
                  <a:lnTo>
                    <a:pt x="2032" y="912"/>
                  </a:lnTo>
                  <a:lnTo>
                    <a:pt x="2151" y="835"/>
                  </a:lnTo>
                  <a:lnTo>
                    <a:pt x="2271" y="764"/>
                  </a:lnTo>
                  <a:lnTo>
                    <a:pt x="2392" y="697"/>
                  </a:lnTo>
                  <a:lnTo>
                    <a:pt x="2514" y="638"/>
                  </a:lnTo>
                  <a:lnTo>
                    <a:pt x="2636" y="583"/>
                  </a:lnTo>
                  <a:lnTo>
                    <a:pt x="2760" y="533"/>
                  </a:lnTo>
                  <a:lnTo>
                    <a:pt x="2884" y="488"/>
                  </a:lnTo>
                  <a:lnTo>
                    <a:pt x="3007" y="449"/>
                  </a:lnTo>
                  <a:lnTo>
                    <a:pt x="3131" y="415"/>
                  </a:lnTo>
                  <a:lnTo>
                    <a:pt x="3255" y="387"/>
                  </a:lnTo>
                  <a:lnTo>
                    <a:pt x="3377" y="364"/>
                  </a:lnTo>
                  <a:lnTo>
                    <a:pt x="3500" y="345"/>
                  </a:lnTo>
                  <a:lnTo>
                    <a:pt x="3620" y="333"/>
                  </a:lnTo>
                  <a:lnTo>
                    <a:pt x="3741" y="326"/>
                  </a:lnTo>
                  <a:lnTo>
                    <a:pt x="3859" y="323"/>
                  </a:lnTo>
                  <a:lnTo>
                    <a:pt x="3976" y="327"/>
                  </a:lnTo>
                  <a:lnTo>
                    <a:pt x="4092" y="335"/>
                  </a:lnTo>
                  <a:lnTo>
                    <a:pt x="4204" y="349"/>
                  </a:lnTo>
                  <a:lnTo>
                    <a:pt x="4316" y="367"/>
                  </a:lnTo>
                  <a:lnTo>
                    <a:pt x="4424" y="392"/>
                  </a:lnTo>
                  <a:lnTo>
                    <a:pt x="4529" y="420"/>
                  </a:lnTo>
                  <a:lnTo>
                    <a:pt x="4632" y="455"/>
                  </a:lnTo>
                  <a:lnTo>
                    <a:pt x="4732" y="494"/>
                  </a:lnTo>
                  <a:lnTo>
                    <a:pt x="4828" y="540"/>
                  </a:lnTo>
                  <a:lnTo>
                    <a:pt x="4921" y="589"/>
                  </a:lnTo>
                  <a:lnTo>
                    <a:pt x="5011" y="644"/>
                  </a:lnTo>
                  <a:lnTo>
                    <a:pt x="5094" y="704"/>
                  </a:lnTo>
                  <a:lnTo>
                    <a:pt x="5176" y="769"/>
                  </a:lnTo>
                  <a:lnTo>
                    <a:pt x="5252" y="840"/>
                  </a:lnTo>
                  <a:lnTo>
                    <a:pt x="5324" y="916"/>
                  </a:lnTo>
                  <a:lnTo>
                    <a:pt x="5390" y="997"/>
                  </a:lnTo>
                  <a:lnTo>
                    <a:pt x="5452" y="1081"/>
                  </a:lnTo>
                  <a:lnTo>
                    <a:pt x="5478" y="1120"/>
                  </a:lnTo>
                  <a:lnTo>
                    <a:pt x="5501" y="1158"/>
                  </a:lnTo>
                  <a:lnTo>
                    <a:pt x="5523" y="1196"/>
                  </a:lnTo>
                  <a:lnTo>
                    <a:pt x="5544" y="1236"/>
                  </a:lnTo>
                  <a:lnTo>
                    <a:pt x="5564" y="1275"/>
                  </a:lnTo>
                  <a:lnTo>
                    <a:pt x="5583" y="1314"/>
                  </a:lnTo>
                  <a:lnTo>
                    <a:pt x="5599" y="1355"/>
                  </a:lnTo>
                  <a:lnTo>
                    <a:pt x="5616" y="1396"/>
                  </a:lnTo>
                  <a:lnTo>
                    <a:pt x="5630" y="1437"/>
                  </a:lnTo>
                  <a:lnTo>
                    <a:pt x="5643" y="1479"/>
                  </a:lnTo>
                  <a:lnTo>
                    <a:pt x="5656" y="1521"/>
                  </a:lnTo>
                  <a:lnTo>
                    <a:pt x="5667" y="1563"/>
                  </a:lnTo>
                  <a:lnTo>
                    <a:pt x="5676" y="1606"/>
                  </a:lnTo>
                  <a:lnTo>
                    <a:pt x="5685" y="1649"/>
                  </a:lnTo>
                  <a:lnTo>
                    <a:pt x="5693" y="1693"/>
                  </a:lnTo>
                  <a:lnTo>
                    <a:pt x="5699" y="1737"/>
                  </a:lnTo>
                  <a:lnTo>
                    <a:pt x="5704" y="1781"/>
                  </a:lnTo>
                  <a:lnTo>
                    <a:pt x="5709" y="1826"/>
                  </a:lnTo>
                  <a:lnTo>
                    <a:pt x="5712" y="1872"/>
                  </a:lnTo>
                  <a:lnTo>
                    <a:pt x="5714" y="1918"/>
                  </a:lnTo>
                  <a:lnTo>
                    <a:pt x="5715" y="1963"/>
                  </a:lnTo>
                  <a:lnTo>
                    <a:pt x="5715" y="2011"/>
                  </a:lnTo>
                  <a:lnTo>
                    <a:pt x="5715" y="2057"/>
                  </a:lnTo>
                  <a:lnTo>
                    <a:pt x="5713" y="2105"/>
                  </a:lnTo>
                  <a:lnTo>
                    <a:pt x="5711" y="2152"/>
                  </a:lnTo>
                  <a:lnTo>
                    <a:pt x="5707" y="2201"/>
                  </a:lnTo>
                  <a:lnTo>
                    <a:pt x="5703" y="2249"/>
                  </a:lnTo>
                  <a:lnTo>
                    <a:pt x="5697" y="2298"/>
                  </a:lnTo>
                  <a:lnTo>
                    <a:pt x="5691" y="2347"/>
                  </a:lnTo>
                  <a:lnTo>
                    <a:pt x="5684" y="2397"/>
                  </a:lnTo>
                  <a:lnTo>
                    <a:pt x="5676" y="2448"/>
                  </a:lnTo>
                  <a:lnTo>
                    <a:pt x="5668" y="2497"/>
                  </a:lnTo>
                  <a:lnTo>
                    <a:pt x="5656" y="2551"/>
                  </a:lnTo>
                  <a:lnTo>
                    <a:pt x="5642" y="2606"/>
                  </a:lnTo>
                  <a:lnTo>
                    <a:pt x="5628" y="2659"/>
                  </a:lnTo>
                  <a:lnTo>
                    <a:pt x="5612" y="2710"/>
                  </a:lnTo>
                  <a:lnTo>
                    <a:pt x="5597" y="2762"/>
                  </a:lnTo>
                  <a:lnTo>
                    <a:pt x="5579" y="2813"/>
                  </a:lnTo>
                  <a:lnTo>
                    <a:pt x="5562" y="2864"/>
                  </a:lnTo>
                  <a:lnTo>
                    <a:pt x="5543" y="2913"/>
                  </a:lnTo>
                  <a:lnTo>
                    <a:pt x="5522" y="2964"/>
                  </a:lnTo>
                  <a:lnTo>
                    <a:pt x="5501" y="3013"/>
                  </a:lnTo>
                  <a:lnTo>
                    <a:pt x="5479" y="3061"/>
                  </a:lnTo>
                  <a:lnTo>
                    <a:pt x="5456" y="3110"/>
                  </a:lnTo>
                  <a:lnTo>
                    <a:pt x="5431" y="3157"/>
                  </a:lnTo>
                  <a:lnTo>
                    <a:pt x="5406" y="3205"/>
                  </a:lnTo>
                  <a:lnTo>
                    <a:pt x="5379" y="3251"/>
                  </a:lnTo>
                  <a:lnTo>
                    <a:pt x="5352" y="3297"/>
                  </a:lnTo>
                  <a:lnTo>
                    <a:pt x="5322" y="3344"/>
                  </a:lnTo>
                  <a:lnTo>
                    <a:pt x="5292" y="3389"/>
                  </a:lnTo>
                  <a:lnTo>
                    <a:pt x="5261" y="3433"/>
                  </a:lnTo>
                  <a:lnTo>
                    <a:pt x="5228" y="3478"/>
                  </a:lnTo>
                  <a:lnTo>
                    <a:pt x="5195" y="3523"/>
                  </a:lnTo>
                  <a:lnTo>
                    <a:pt x="5160" y="3566"/>
                  </a:lnTo>
                  <a:lnTo>
                    <a:pt x="5124" y="3609"/>
                  </a:lnTo>
                  <a:lnTo>
                    <a:pt x="5087" y="3652"/>
                  </a:lnTo>
                  <a:lnTo>
                    <a:pt x="5048" y="3694"/>
                  </a:lnTo>
                  <a:lnTo>
                    <a:pt x="5008" y="3737"/>
                  </a:lnTo>
                  <a:lnTo>
                    <a:pt x="4966" y="3778"/>
                  </a:lnTo>
                  <a:lnTo>
                    <a:pt x="4924" y="3819"/>
                  </a:lnTo>
                  <a:lnTo>
                    <a:pt x="4880" y="3860"/>
                  </a:lnTo>
                  <a:lnTo>
                    <a:pt x="4835" y="3900"/>
                  </a:lnTo>
                  <a:lnTo>
                    <a:pt x="4789" y="3941"/>
                  </a:lnTo>
                  <a:lnTo>
                    <a:pt x="4740" y="3981"/>
                  </a:lnTo>
                  <a:lnTo>
                    <a:pt x="4762" y="3986"/>
                  </a:lnTo>
                  <a:lnTo>
                    <a:pt x="4785" y="3991"/>
                  </a:lnTo>
                  <a:lnTo>
                    <a:pt x="4807" y="3994"/>
                  </a:lnTo>
                  <a:lnTo>
                    <a:pt x="4829" y="3998"/>
                  </a:lnTo>
                  <a:lnTo>
                    <a:pt x="4852" y="4002"/>
                  </a:lnTo>
                  <a:lnTo>
                    <a:pt x="4874" y="4005"/>
                  </a:lnTo>
                  <a:lnTo>
                    <a:pt x="4896" y="4007"/>
                  </a:lnTo>
                  <a:lnTo>
                    <a:pt x="4918" y="4010"/>
                  </a:lnTo>
                  <a:lnTo>
                    <a:pt x="4943" y="4015"/>
                  </a:lnTo>
                  <a:lnTo>
                    <a:pt x="4969" y="4018"/>
                  </a:lnTo>
                  <a:lnTo>
                    <a:pt x="4993" y="4021"/>
                  </a:lnTo>
                  <a:lnTo>
                    <a:pt x="5018" y="4023"/>
                  </a:lnTo>
                  <a:lnTo>
                    <a:pt x="5044" y="4024"/>
                  </a:lnTo>
                  <a:lnTo>
                    <a:pt x="5068" y="4025"/>
                  </a:lnTo>
                  <a:lnTo>
                    <a:pt x="5093" y="4025"/>
                  </a:lnTo>
                  <a:lnTo>
                    <a:pt x="5119" y="4025"/>
                  </a:lnTo>
                  <a:lnTo>
                    <a:pt x="5141" y="4025"/>
                  </a:lnTo>
                  <a:lnTo>
                    <a:pt x="5163" y="4025"/>
                  </a:lnTo>
                  <a:lnTo>
                    <a:pt x="5185" y="4025"/>
                  </a:lnTo>
                  <a:lnTo>
                    <a:pt x="5207" y="4024"/>
                  </a:lnTo>
                  <a:lnTo>
                    <a:pt x="5228" y="4023"/>
                  </a:lnTo>
                  <a:lnTo>
                    <a:pt x="5249" y="4021"/>
                  </a:lnTo>
                  <a:lnTo>
                    <a:pt x="5269" y="4020"/>
                  </a:lnTo>
                  <a:lnTo>
                    <a:pt x="5289" y="4017"/>
                  </a:lnTo>
                  <a:lnTo>
                    <a:pt x="5295" y="4017"/>
                  </a:lnTo>
                  <a:lnTo>
                    <a:pt x="5297" y="4017"/>
                  </a:lnTo>
                  <a:lnTo>
                    <a:pt x="5308" y="4017"/>
                  </a:lnTo>
                  <a:lnTo>
                    <a:pt x="5319" y="4017"/>
                  </a:lnTo>
                  <a:lnTo>
                    <a:pt x="5323" y="4017"/>
                  </a:lnTo>
                  <a:lnTo>
                    <a:pt x="5326" y="4017"/>
                  </a:lnTo>
                  <a:lnTo>
                    <a:pt x="5330" y="4015"/>
                  </a:lnTo>
                  <a:lnTo>
                    <a:pt x="5334" y="4010"/>
                  </a:lnTo>
                  <a:lnTo>
                    <a:pt x="5339" y="4010"/>
                  </a:lnTo>
                  <a:lnTo>
                    <a:pt x="5348" y="4010"/>
                  </a:lnTo>
                  <a:lnTo>
                    <a:pt x="5358" y="4010"/>
                  </a:lnTo>
                  <a:lnTo>
                    <a:pt x="5363" y="4010"/>
                  </a:lnTo>
                  <a:lnTo>
                    <a:pt x="5374" y="4010"/>
                  </a:lnTo>
                  <a:lnTo>
                    <a:pt x="5378" y="4010"/>
                  </a:lnTo>
                  <a:lnTo>
                    <a:pt x="5386" y="4006"/>
                  </a:lnTo>
                  <a:lnTo>
                    <a:pt x="5393" y="4003"/>
                  </a:lnTo>
                  <a:lnTo>
                    <a:pt x="5398" y="4003"/>
                  </a:lnTo>
                  <a:lnTo>
                    <a:pt x="5408" y="4003"/>
                  </a:lnTo>
                  <a:lnTo>
                    <a:pt x="5460" y="3992"/>
                  </a:lnTo>
                  <a:lnTo>
                    <a:pt x="5511" y="3979"/>
                  </a:lnTo>
                  <a:lnTo>
                    <a:pt x="5562" y="3965"/>
                  </a:lnTo>
                  <a:lnTo>
                    <a:pt x="5611" y="3950"/>
                  </a:lnTo>
                  <a:lnTo>
                    <a:pt x="5661" y="3932"/>
                  </a:lnTo>
                  <a:lnTo>
                    <a:pt x="5710" y="3913"/>
                  </a:lnTo>
                  <a:lnTo>
                    <a:pt x="5757" y="3892"/>
                  </a:lnTo>
                  <a:lnTo>
                    <a:pt x="5803" y="3870"/>
                  </a:lnTo>
                  <a:lnTo>
                    <a:pt x="5850" y="3847"/>
                  </a:lnTo>
                  <a:lnTo>
                    <a:pt x="5895" y="3822"/>
                  </a:lnTo>
                  <a:lnTo>
                    <a:pt x="5939" y="3795"/>
                  </a:lnTo>
                  <a:lnTo>
                    <a:pt x="5982" y="3768"/>
                  </a:lnTo>
                  <a:lnTo>
                    <a:pt x="6025" y="3738"/>
                  </a:lnTo>
                  <a:lnTo>
                    <a:pt x="6066" y="3707"/>
                  </a:lnTo>
                  <a:lnTo>
                    <a:pt x="6107" y="3675"/>
                  </a:lnTo>
                  <a:lnTo>
                    <a:pt x="6146" y="3642"/>
                  </a:lnTo>
                  <a:lnTo>
                    <a:pt x="6185" y="3608"/>
                  </a:lnTo>
                  <a:lnTo>
                    <a:pt x="6221" y="3572"/>
                  </a:lnTo>
                  <a:lnTo>
                    <a:pt x="6256" y="3535"/>
                  </a:lnTo>
                  <a:lnTo>
                    <a:pt x="6291" y="3497"/>
                  </a:lnTo>
                  <a:lnTo>
                    <a:pt x="6324" y="3457"/>
                  </a:lnTo>
                  <a:lnTo>
                    <a:pt x="6356" y="3418"/>
                  </a:lnTo>
                  <a:lnTo>
                    <a:pt x="6387" y="3377"/>
                  </a:lnTo>
                  <a:lnTo>
                    <a:pt x="6415" y="3334"/>
                  </a:lnTo>
                  <a:lnTo>
                    <a:pt x="6443" y="3291"/>
                  </a:lnTo>
                  <a:lnTo>
                    <a:pt x="6469" y="3247"/>
                  </a:lnTo>
                  <a:lnTo>
                    <a:pt x="6495" y="3203"/>
                  </a:lnTo>
                  <a:lnTo>
                    <a:pt x="6518" y="3156"/>
                  </a:lnTo>
                  <a:lnTo>
                    <a:pt x="6539" y="3110"/>
                  </a:lnTo>
                  <a:lnTo>
                    <a:pt x="6559" y="3062"/>
                  </a:lnTo>
                  <a:lnTo>
                    <a:pt x="6578" y="3014"/>
                  </a:lnTo>
                  <a:lnTo>
                    <a:pt x="6594" y="2964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-1777" y="795"/>
              <a:ext cx="3275" cy="1041"/>
            </a:xfrm>
            <a:custGeom>
              <a:avLst/>
              <a:gdLst>
                <a:gd name="T0" fmla="*/ 4925 w 16375"/>
                <a:gd name="T1" fmla="*/ 5145 h 5203"/>
                <a:gd name="T2" fmla="*/ 4999 w 16375"/>
                <a:gd name="T3" fmla="*/ 4465 h 5203"/>
                <a:gd name="T4" fmla="*/ 5280 w 16375"/>
                <a:gd name="T5" fmla="*/ 4585 h 5203"/>
                <a:gd name="T6" fmla="*/ 4895 w 16375"/>
                <a:gd name="T7" fmla="*/ 4765 h 5203"/>
                <a:gd name="T8" fmla="*/ 5233 w 16375"/>
                <a:gd name="T9" fmla="*/ 5096 h 5203"/>
                <a:gd name="T10" fmla="*/ 2079 w 16375"/>
                <a:gd name="T11" fmla="*/ 2115 h 5203"/>
                <a:gd name="T12" fmla="*/ 2199 w 16375"/>
                <a:gd name="T13" fmla="*/ 1653 h 5203"/>
                <a:gd name="T14" fmla="*/ 2633 w 16375"/>
                <a:gd name="T15" fmla="*/ 1007 h 5203"/>
                <a:gd name="T16" fmla="*/ 3601 w 16375"/>
                <a:gd name="T17" fmla="*/ 1679 h 5203"/>
                <a:gd name="T18" fmla="*/ 3045 w 16375"/>
                <a:gd name="T19" fmla="*/ 3697 h 5203"/>
                <a:gd name="T20" fmla="*/ 1925 w 16375"/>
                <a:gd name="T21" fmla="*/ 3593 h 5203"/>
                <a:gd name="T22" fmla="*/ 2151 w 16375"/>
                <a:gd name="T23" fmla="*/ 2889 h 5203"/>
                <a:gd name="T24" fmla="*/ 327 w 16375"/>
                <a:gd name="T25" fmla="*/ 2655 h 5203"/>
                <a:gd name="T26" fmla="*/ 44 w 16375"/>
                <a:gd name="T27" fmla="*/ 3541 h 5203"/>
                <a:gd name="T28" fmla="*/ 739 w 16375"/>
                <a:gd name="T29" fmla="*/ 3942 h 5203"/>
                <a:gd name="T30" fmla="*/ 1479 w 16375"/>
                <a:gd name="T31" fmla="*/ 3328 h 5203"/>
                <a:gd name="T32" fmla="*/ 1142 w 16375"/>
                <a:gd name="T33" fmla="*/ 3025 h 5203"/>
                <a:gd name="T34" fmla="*/ 1401 w 16375"/>
                <a:gd name="T35" fmla="*/ 1109 h 5203"/>
                <a:gd name="T36" fmla="*/ 1635 w 16375"/>
                <a:gd name="T37" fmla="*/ 1843 h 5203"/>
                <a:gd name="T38" fmla="*/ 5664 w 16375"/>
                <a:gd name="T39" fmla="*/ 4758 h 5203"/>
                <a:gd name="T40" fmla="*/ 10388 w 16375"/>
                <a:gd name="T41" fmla="*/ 3882 h 5203"/>
                <a:gd name="T42" fmla="*/ 11318 w 16375"/>
                <a:gd name="T43" fmla="*/ 2702 h 5203"/>
                <a:gd name="T44" fmla="*/ 10655 w 16375"/>
                <a:gd name="T45" fmla="*/ 3115 h 5203"/>
                <a:gd name="T46" fmla="*/ 10470 w 16375"/>
                <a:gd name="T47" fmla="*/ 2772 h 5203"/>
                <a:gd name="T48" fmla="*/ 9473 w 16375"/>
                <a:gd name="T49" fmla="*/ 3786 h 5203"/>
                <a:gd name="T50" fmla="*/ 8976 w 16375"/>
                <a:gd name="T51" fmla="*/ 4517 h 5203"/>
                <a:gd name="T52" fmla="*/ 8867 w 16375"/>
                <a:gd name="T53" fmla="*/ 5185 h 5203"/>
                <a:gd name="T54" fmla="*/ 9001 w 16375"/>
                <a:gd name="T55" fmla="*/ 4908 h 5203"/>
                <a:gd name="T56" fmla="*/ 8406 w 16375"/>
                <a:gd name="T57" fmla="*/ 4747 h 5203"/>
                <a:gd name="T58" fmla="*/ 8680 w 16375"/>
                <a:gd name="T59" fmla="*/ 4538 h 5203"/>
                <a:gd name="T60" fmla="*/ 8513 w 16375"/>
                <a:gd name="T61" fmla="*/ 4940 h 5203"/>
                <a:gd name="T62" fmla="*/ 8608 w 16375"/>
                <a:gd name="T63" fmla="*/ 5178 h 5203"/>
                <a:gd name="T64" fmla="*/ 7634 w 16375"/>
                <a:gd name="T65" fmla="*/ 4547 h 5203"/>
                <a:gd name="T66" fmla="*/ 7448 w 16375"/>
                <a:gd name="T67" fmla="*/ 5196 h 5203"/>
                <a:gd name="T68" fmla="*/ 7626 w 16375"/>
                <a:gd name="T69" fmla="*/ 4876 h 5203"/>
                <a:gd name="T70" fmla="*/ 7028 w 16375"/>
                <a:gd name="T71" fmla="*/ 4747 h 5203"/>
                <a:gd name="T72" fmla="*/ 7283 w 16375"/>
                <a:gd name="T73" fmla="*/ 4545 h 5203"/>
                <a:gd name="T74" fmla="*/ 7183 w 16375"/>
                <a:gd name="T75" fmla="*/ 5037 h 5203"/>
                <a:gd name="T76" fmla="*/ 7077 w 16375"/>
                <a:gd name="T77" fmla="*/ 5040 h 5203"/>
                <a:gd name="T78" fmla="*/ 4127 w 16375"/>
                <a:gd name="T79" fmla="*/ 5195 h 5203"/>
                <a:gd name="T80" fmla="*/ 7446 w 16375"/>
                <a:gd name="T81" fmla="*/ 1435 h 5203"/>
                <a:gd name="T82" fmla="*/ 7486 w 16375"/>
                <a:gd name="T83" fmla="*/ 1911 h 5203"/>
                <a:gd name="T84" fmla="*/ 8014 w 16375"/>
                <a:gd name="T85" fmla="*/ 2072 h 5203"/>
                <a:gd name="T86" fmla="*/ 9142 w 16375"/>
                <a:gd name="T87" fmla="*/ 1358 h 5203"/>
                <a:gd name="T88" fmla="*/ 14938 w 16375"/>
                <a:gd name="T89" fmla="*/ 2580 h 5203"/>
                <a:gd name="T90" fmla="*/ 15255 w 16375"/>
                <a:gd name="T91" fmla="*/ 1917 h 5203"/>
                <a:gd name="T92" fmla="*/ 14620 w 16375"/>
                <a:gd name="T93" fmla="*/ 1707 h 5203"/>
                <a:gd name="T94" fmla="*/ 16016 w 16375"/>
                <a:gd name="T95" fmla="*/ 1141 h 5203"/>
                <a:gd name="T96" fmla="*/ 16309 w 16375"/>
                <a:gd name="T97" fmla="*/ 2131 h 5203"/>
                <a:gd name="T98" fmla="*/ 14810 w 16375"/>
                <a:gd name="T99" fmla="*/ 3862 h 5203"/>
                <a:gd name="T100" fmla="*/ 14617 w 16375"/>
                <a:gd name="T101" fmla="*/ 3211 h 5203"/>
                <a:gd name="T102" fmla="*/ 14183 w 16375"/>
                <a:gd name="T103" fmla="*/ 2259 h 5203"/>
                <a:gd name="T104" fmla="*/ 12834 w 16375"/>
                <a:gd name="T105" fmla="*/ 3042 h 5203"/>
                <a:gd name="T106" fmla="*/ 13015 w 16375"/>
                <a:gd name="T107" fmla="*/ 3796 h 5203"/>
                <a:gd name="T108" fmla="*/ 14004 w 16375"/>
                <a:gd name="T109" fmla="*/ 3904 h 5203"/>
                <a:gd name="T110" fmla="*/ 14006 w 16375"/>
                <a:gd name="T111" fmla="*/ 3302 h 5203"/>
                <a:gd name="T112" fmla="*/ 14076 w 16375"/>
                <a:gd name="T113" fmla="*/ 2846 h 5203"/>
                <a:gd name="T114" fmla="*/ 13689 w 16375"/>
                <a:gd name="T115" fmla="*/ 1385 h 5203"/>
                <a:gd name="T116" fmla="*/ 9762 w 16375"/>
                <a:gd name="T117" fmla="*/ 5172 h 5203"/>
                <a:gd name="T118" fmla="*/ 9209 w 16375"/>
                <a:gd name="T119" fmla="*/ 4824 h 5203"/>
                <a:gd name="T120" fmla="*/ 9768 w 16375"/>
                <a:gd name="T121" fmla="*/ 4489 h 5203"/>
                <a:gd name="T122" fmla="*/ 9563 w 16375"/>
                <a:gd name="T123" fmla="*/ 4529 h 5203"/>
                <a:gd name="T124" fmla="*/ 9412 w 16375"/>
                <a:gd name="T125" fmla="*/ 5066 h 5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75" h="5203">
                  <a:moveTo>
                    <a:pt x="5345" y="4936"/>
                  </a:moveTo>
                  <a:lnTo>
                    <a:pt x="5441" y="4958"/>
                  </a:lnTo>
                  <a:lnTo>
                    <a:pt x="5432" y="4988"/>
                  </a:lnTo>
                  <a:lnTo>
                    <a:pt x="5421" y="5015"/>
                  </a:lnTo>
                  <a:lnTo>
                    <a:pt x="5410" y="5041"/>
                  </a:lnTo>
                  <a:lnTo>
                    <a:pt x="5396" y="5065"/>
                  </a:lnTo>
                  <a:lnTo>
                    <a:pt x="5382" y="5087"/>
                  </a:lnTo>
                  <a:lnTo>
                    <a:pt x="5365" y="5107"/>
                  </a:lnTo>
                  <a:lnTo>
                    <a:pt x="5348" y="5127"/>
                  </a:lnTo>
                  <a:lnTo>
                    <a:pt x="5329" y="5143"/>
                  </a:lnTo>
                  <a:lnTo>
                    <a:pt x="5319" y="5152"/>
                  </a:lnTo>
                  <a:lnTo>
                    <a:pt x="5309" y="5159"/>
                  </a:lnTo>
                  <a:lnTo>
                    <a:pt x="5299" y="5165"/>
                  </a:lnTo>
                  <a:lnTo>
                    <a:pt x="5288" y="5172"/>
                  </a:lnTo>
                  <a:lnTo>
                    <a:pt x="5277" y="5178"/>
                  </a:lnTo>
                  <a:lnTo>
                    <a:pt x="5265" y="5182"/>
                  </a:lnTo>
                  <a:lnTo>
                    <a:pt x="5253" y="5186"/>
                  </a:lnTo>
                  <a:lnTo>
                    <a:pt x="5242" y="5190"/>
                  </a:lnTo>
                  <a:lnTo>
                    <a:pt x="5216" y="5196"/>
                  </a:lnTo>
                  <a:lnTo>
                    <a:pt x="5191" y="5200"/>
                  </a:lnTo>
                  <a:lnTo>
                    <a:pt x="5164" y="5202"/>
                  </a:lnTo>
                  <a:lnTo>
                    <a:pt x="5137" y="5203"/>
                  </a:lnTo>
                  <a:lnTo>
                    <a:pt x="5107" y="5202"/>
                  </a:lnTo>
                  <a:lnTo>
                    <a:pt x="5078" y="5201"/>
                  </a:lnTo>
                  <a:lnTo>
                    <a:pt x="5052" y="5196"/>
                  </a:lnTo>
                  <a:lnTo>
                    <a:pt x="5026" y="5192"/>
                  </a:lnTo>
                  <a:lnTo>
                    <a:pt x="5003" y="5185"/>
                  </a:lnTo>
                  <a:lnTo>
                    <a:pt x="4981" y="5178"/>
                  </a:lnTo>
                  <a:lnTo>
                    <a:pt x="4971" y="5173"/>
                  </a:lnTo>
                  <a:lnTo>
                    <a:pt x="4961" y="5169"/>
                  </a:lnTo>
                  <a:lnTo>
                    <a:pt x="4952" y="5164"/>
                  </a:lnTo>
                  <a:lnTo>
                    <a:pt x="4944" y="5159"/>
                  </a:lnTo>
                  <a:lnTo>
                    <a:pt x="4925" y="5145"/>
                  </a:lnTo>
                  <a:lnTo>
                    <a:pt x="4907" y="5129"/>
                  </a:lnTo>
                  <a:lnTo>
                    <a:pt x="4891" y="5114"/>
                  </a:lnTo>
                  <a:lnTo>
                    <a:pt x="4876" y="5097"/>
                  </a:lnTo>
                  <a:lnTo>
                    <a:pt x="4862" y="5078"/>
                  </a:lnTo>
                  <a:lnTo>
                    <a:pt x="4849" y="5060"/>
                  </a:lnTo>
                  <a:lnTo>
                    <a:pt x="4836" y="5040"/>
                  </a:lnTo>
                  <a:lnTo>
                    <a:pt x="4825" y="5018"/>
                  </a:lnTo>
                  <a:lnTo>
                    <a:pt x="4817" y="4996"/>
                  </a:lnTo>
                  <a:lnTo>
                    <a:pt x="4810" y="4972"/>
                  </a:lnTo>
                  <a:lnTo>
                    <a:pt x="4803" y="4948"/>
                  </a:lnTo>
                  <a:lnTo>
                    <a:pt x="4798" y="4923"/>
                  </a:lnTo>
                  <a:lnTo>
                    <a:pt x="4793" y="4897"/>
                  </a:lnTo>
                  <a:lnTo>
                    <a:pt x="4790" y="4872"/>
                  </a:lnTo>
                  <a:lnTo>
                    <a:pt x="4789" y="4845"/>
                  </a:lnTo>
                  <a:lnTo>
                    <a:pt x="4788" y="4818"/>
                  </a:lnTo>
                  <a:lnTo>
                    <a:pt x="4789" y="4790"/>
                  </a:lnTo>
                  <a:lnTo>
                    <a:pt x="4791" y="4764"/>
                  </a:lnTo>
                  <a:lnTo>
                    <a:pt x="4795" y="4737"/>
                  </a:lnTo>
                  <a:lnTo>
                    <a:pt x="4799" y="4712"/>
                  </a:lnTo>
                  <a:lnTo>
                    <a:pt x="4806" y="4688"/>
                  </a:lnTo>
                  <a:lnTo>
                    <a:pt x="4813" y="4663"/>
                  </a:lnTo>
                  <a:lnTo>
                    <a:pt x="4822" y="4640"/>
                  </a:lnTo>
                  <a:lnTo>
                    <a:pt x="4832" y="4617"/>
                  </a:lnTo>
                  <a:lnTo>
                    <a:pt x="4844" y="4596"/>
                  </a:lnTo>
                  <a:lnTo>
                    <a:pt x="4857" y="4576"/>
                  </a:lnTo>
                  <a:lnTo>
                    <a:pt x="4872" y="4557"/>
                  </a:lnTo>
                  <a:lnTo>
                    <a:pt x="4887" y="4540"/>
                  </a:lnTo>
                  <a:lnTo>
                    <a:pt x="4904" y="4523"/>
                  </a:lnTo>
                  <a:lnTo>
                    <a:pt x="4922" y="4509"/>
                  </a:lnTo>
                  <a:lnTo>
                    <a:pt x="4939" y="4496"/>
                  </a:lnTo>
                  <a:lnTo>
                    <a:pt x="4959" y="4485"/>
                  </a:lnTo>
                  <a:lnTo>
                    <a:pt x="4978" y="4474"/>
                  </a:lnTo>
                  <a:lnTo>
                    <a:pt x="4999" y="4465"/>
                  </a:lnTo>
                  <a:lnTo>
                    <a:pt x="5020" y="4457"/>
                  </a:lnTo>
                  <a:lnTo>
                    <a:pt x="5042" y="4450"/>
                  </a:lnTo>
                  <a:lnTo>
                    <a:pt x="5065" y="4446"/>
                  </a:lnTo>
                  <a:lnTo>
                    <a:pt x="5088" y="4443"/>
                  </a:lnTo>
                  <a:lnTo>
                    <a:pt x="5111" y="4440"/>
                  </a:lnTo>
                  <a:lnTo>
                    <a:pt x="5137" y="4439"/>
                  </a:lnTo>
                  <a:lnTo>
                    <a:pt x="5163" y="4440"/>
                  </a:lnTo>
                  <a:lnTo>
                    <a:pt x="5190" y="4444"/>
                  </a:lnTo>
                  <a:lnTo>
                    <a:pt x="5214" y="4448"/>
                  </a:lnTo>
                  <a:lnTo>
                    <a:pt x="5237" y="4455"/>
                  </a:lnTo>
                  <a:lnTo>
                    <a:pt x="5261" y="4464"/>
                  </a:lnTo>
                  <a:lnTo>
                    <a:pt x="5282" y="4474"/>
                  </a:lnTo>
                  <a:lnTo>
                    <a:pt x="5303" y="4486"/>
                  </a:lnTo>
                  <a:lnTo>
                    <a:pt x="5322" y="4499"/>
                  </a:lnTo>
                  <a:lnTo>
                    <a:pt x="5341" y="4513"/>
                  </a:lnTo>
                  <a:lnTo>
                    <a:pt x="5358" y="4530"/>
                  </a:lnTo>
                  <a:lnTo>
                    <a:pt x="5374" y="4546"/>
                  </a:lnTo>
                  <a:lnTo>
                    <a:pt x="5388" y="4565"/>
                  </a:lnTo>
                  <a:lnTo>
                    <a:pt x="5394" y="4575"/>
                  </a:lnTo>
                  <a:lnTo>
                    <a:pt x="5400" y="4586"/>
                  </a:lnTo>
                  <a:lnTo>
                    <a:pt x="5405" y="4596"/>
                  </a:lnTo>
                  <a:lnTo>
                    <a:pt x="5411" y="4607"/>
                  </a:lnTo>
                  <a:lnTo>
                    <a:pt x="5415" y="4618"/>
                  </a:lnTo>
                  <a:lnTo>
                    <a:pt x="5420" y="4630"/>
                  </a:lnTo>
                  <a:lnTo>
                    <a:pt x="5423" y="4642"/>
                  </a:lnTo>
                  <a:lnTo>
                    <a:pt x="5426" y="4655"/>
                  </a:lnTo>
                  <a:lnTo>
                    <a:pt x="5329" y="4677"/>
                  </a:lnTo>
                  <a:lnTo>
                    <a:pt x="5324" y="4658"/>
                  </a:lnTo>
                  <a:lnTo>
                    <a:pt x="5317" y="4640"/>
                  </a:lnTo>
                  <a:lnTo>
                    <a:pt x="5309" y="4625"/>
                  </a:lnTo>
                  <a:lnTo>
                    <a:pt x="5300" y="4610"/>
                  </a:lnTo>
                  <a:lnTo>
                    <a:pt x="5291" y="4597"/>
                  </a:lnTo>
                  <a:lnTo>
                    <a:pt x="5280" y="4585"/>
                  </a:lnTo>
                  <a:lnTo>
                    <a:pt x="5268" y="4575"/>
                  </a:lnTo>
                  <a:lnTo>
                    <a:pt x="5255" y="4565"/>
                  </a:lnTo>
                  <a:lnTo>
                    <a:pt x="5250" y="4561"/>
                  </a:lnTo>
                  <a:lnTo>
                    <a:pt x="5244" y="4555"/>
                  </a:lnTo>
                  <a:lnTo>
                    <a:pt x="5237" y="4551"/>
                  </a:lnTo>
                  <a:lnTo>
                    <a:pt x="5231" y="4547"/>
                  </a:lnTo>
                  <a:lnTo>
                    <a:pt x="5216" y="4541"/>
                  </a:lnTo>
                  <a:lnTo>
                    <a:pt x="5201" y="4536"/>
                  </a:lnTo>
                  <a:lnTo>
                    <a:pt x="5185" y="4532"/>
                  </a:lnTo>
                  <a:lnTo>
                    <a:pt x="5170" y="4530"/>
                  </a:lnTo>
                  <a:lnTo>
                    <a:pt x="5153" y="4529"/>
                  </a:lnTo>
                  <a:lnTo>
                    <a:pt x="5137" y="4529"/>
                  </a:lnTo>
                  <a:lnTo>
                    <a:pt x="5115" y="4529"/>
                  </a:lnTo>
                  <a:lnTo>
                    <a:pt x="5095" y="4531"/>
                  </a:lnTo>
                  <a:lnTo>
                    <a:pt x="5076" y="4534"/>
                  </a:lnTo>
                  <a:lnTo>
                    <a:pt x="5057" y="4539"/>
                  </a:lnTo>
                  <a:lnTo>
                    <a:pt x="5041" y="4544"/>
                  </a:lnTo>
                  <a:lnTo>
                    <a:pt x="5025" y="4551"/>
                  </a:lnTo>
                  <a:lnTo>
                    <a:pt x="5010" y="4557"/>
                  </a:lnTo>
                  <a:lnTo>
                    <a:pt x="4996" y="4565"/>
                  </a:lnTo>
                  <a:lnTo>
                    <a:pt x="4980" y="4577"/>
                  </a:lnTo>
                  <a:lnTo>
                    <a:pt x="4966" y="4589"/>
                  </a:lnTo>
                  <a:lnTo>
                    <a:pt x="4955" y="4602"/>
                  </a:lnTo>
                  <a:lnTo>
                    <a:pt x="4944" y="4616"/>
                  </a:lnTo>
                  <a:lnTo>
                    <a:pt x="4935" y="4630"/>
                  </a:lnTo>
                  <a:lnTo>
                    <a:pt x="4927" y="4645"/>
                  </a:lnTo>
                  <a:lnTo>
                    <a:pt x="4920" y="4660"/>
                  </a:lnTo>
                  <a:lnTo>
                    <a:pt x="4914" y="4677"/>
                  </a:lnTo>
                  <a:lnTo>
                    <a:pt x="4908" y="4694"/>
                  </a:lnTo>
                  <a:lnTo>
                    <a:pt x="4904" y="4711"/>
                  </a:lnTo>
                  <a:lnTo>
                    <a:pt x="4901" y="4730"/>
                  </a:lnTo>
                  <a:lnTo>
                    <a:pt x="4897" y="4747"/>
                  </a:lnTo>
                  <a:lnTo>
                    <a:pt x="4895" y="4765"/>
                  </a:lnTo>
                  <a:lnTo>
                    <a:pt x="4893" y="4783"/>
                  </a:lnTo>
                  <a:lnTo>
                    <a:pt x="4892" y="4800"/>
                  </a:lnTo>
                  <a:lnTo>
                    <a:pt x="4892" y="4818"/>
                  </a:lnTo>
                  <a:lnTo>
                    <a:pt x="4892" y="4842"/>
                  </a:lnTo>
                  <a:lnTo>
                    <a:pt x="4893" y="4865"/>
                  </a:lnTo>
                  <a:lnTo>
                    <a:pt x="4895" y="4886"/>
                  </a:lnTo>
                  <a:lnTo>
                    <a:pt x="4897" y="4907"/>
                  </a:lnTo>
                  <a:lnTo>
                    <a:pt x="4901" y="4927"/>
                  </a:lnTo>
                  <a:lnTo>
                    <a:pt x="4904" y="4946"/>
                  </a:lnTo>
                  <a:lnTo>
                    <a:pt x="4908" y="4964"/>
                  </a:lnTo>
                  <a:lnTo>
                    <a:pt x="4914" y="4981"/>
                  </a:lnTo>
                  <a:lnTo>
                    <a:pt x="4923" y="4999"/>
                  </a:lnTo>
                  <a:lnTo>
                    <a:pt x="4933" y="5015"/>
                  </a:lnTo>
                  <a:lnTo>
                    <a:pt x="4943" y="5031"/>
                  </a:lnTo>
                  <a:lnTo>
                    <a:pt x="4952" y="5044"/>
                  </a:lnTo>
                  <a:lnTo>
                    <a:pt x="4965" y="5055"/>
                  </a:lnTo>
                  <a:lnTo>
                    <a:pt x="4977" y="5066"/>
                  </a:lnTo>
                  <a:lnTo>
                    <a:pt x="4990" y="5076"/>
                  </a:lnTo>
                  <a:lnTo>
                    <a:pt x="5003" y="5085"/>
                  </a:lnTo>
                  <a:lnTo>
                    <a:pt x="5018" y="5095"/>
                  </a:lnTo>
                  <a:lnTo>
                    <a:pt x="5032" y="5103"/>
                  </a:lnTo>
                  <a:lnTo>
                    <a:pt x="5047" y="5109"/>
                  </a:lnTo>
                  <a:lnTo>
                    <a:pt x="5063" y="5114"/>
                  </a:lnTo>
                  <a:lnTo>
                    <a:pt x="5079" y="5118"/>
                  </a:lnTo>
                  <a:lnTo>
                    <a:pt x="5096" y="5120"/>
                  </a:lnTo>
                  <a:lnTo>
                    <a:pt x="5113" y="5121"/>
                  </a:lnTo>
                  <a:lnTo>
                    <a:pt x="5129" y="5121"/>
                  </a:lnTo>
                  <a:lnTo>
                    <a:pt x="5148" y="5121"/>
                  </a:lnTo>
                  <a:lnTo>
                    <a:pt x="5167" y="5119"/>
                  </a:lnTo>
                  <a:lnTo>
                    <a:pt x="5184" y="5116"/>
                  </a:lnTo>
                  <a:lnTo>
                    <a:pt x="5201" y="5110"/>
                  </a:lnTo>
                  <a:lnTo>
                    <a:pt x="5217" y="5104"/>
                  </a:lnTo>
                  <a:lnTo>
                    <a:pt x="5233" y="5096"/>
                  </a:lnTo>
                  <a:lnTo>
                    <a:pt x="5248" y="5087"/>
                  </a:lnTo>
                  <a:lnTo>
                    <a:pt x="5263" y="5077"/>
                  </a:lnTo>
                  <a:lnTo>
                    <a:pt x="5278" y="5063"/>
                  </a:lnTo>
                  <a:lnTo>
                    <a:pt x="5293" y="5047"/>
                  </a:lnTo>
                  <a:lnTo>
                    <a:pt x="5304" y="5032"/>
                  </a:lnTo>
                  <a:lnTo>
                    <a:pt x="5315" y="5015"/>
                  </a:lnTo>
                  <a:lnTo>
                    <a:pt x="5324" y="4997"/>
                  </a:lnTo>
                  <a:lnTo>
                    <a:pt x="5331" y="4978"/>
                  </a:lnTo>
                  <a:lnTo>
                    <a:pt x="5338" y="4958"/>
                  </a:lnTo>
                  <a:lnTo>
                    <a:pt x="5345" y="4936"/>
                  </a:lnTo>
                  <a:close/>
                  <a:moveTo>
                    <a:pt x="2281" y="2542"/>
                  </a:moveTo>
                  <a:lnTo>
                    <a:pt x="2219" y="2561"/>
                  </a:lnTo>
                  <a:lnTo>
                    <a:pt x="2157" y="2580"/>
                  </a:lnTo>
                  <a:lnTo>
                    <a:pt x="2094" y="2597"/>
                  </a:lnTo>
                  <a:lnTo>
                    <a:pt x="2031" y="2614"/>
                  </a:lnTo>
                  <a:lnTo>
                    <a:pt x="1967" y="2631"/>
                  </a:lnTo>
                  <a:lnTo>
                    <a:pt x="1904" y="2646"/>
                  </a:lnTo>
                  <a:lnTo>
                    <a:pt x="1840" y="2661"/>
                  </a:lnTo>
                  <a:lnTo>
                    <a:pt x="1776" y="2675"/>
                  </a:lnTo>
                  <a:lnTo>
                    <a:pt x="1755" y="2681"/>
                  </a:lnTo>
                  <a:lnTo>
                    <a:pt x="1737" y="2687"/>
                  </a:lnTo>
                  <a:lnTo>
                    <a:pt x="1719" y="2692"/>
                  </a:lnTo>
                  <a:lnTo>
                    <a:pt x="1702" y="2698"/>
                  </a:lnTo>
                  <a:lnTo>
                    <a:pt x="1702" y="2201"/>
                  </a:lnTo>
                  <a:lnTo>
                    <a:pt x="1756" y="2190"/>
                  </a:lnTo>
                  <a:lnTo>
                    <a:pt x="1806" y="2179"/>
                  </a:lnTo>
                  <a:lnTo>
                    <a:pt x="1852" y="2168"/>
                  </a:lnTo>
                  <a:lnTo>
                    <a:pt x="1896" y="2158"/>
                  </a:lnTo>
                  <a:lnTo>
                    <a:pt x="1935" y="2148"/>
                  </a:lnTo>
                  <a:lnTo>
                    <a:pt x="1970" y="2141"/>
                  </a:lnTo>
                  <a:lnTo>
                    <a:pt x="2002" y="2133"/>
                  </a:lnTo>
                  <a:lnTo>
                    <a:pt x="2028" y="2126"/>
                  </a:lnTo>
                  <a:lnTo>
                    <a:pt x="2079" y="2115"/>
                  </a:lnTo>
                  <a:lnTo>
                    <a:pt x="2129" y="2103"/>
                  </a:lnTo>
                  <a:lnTo>
                    <a:pt x="2179" y="2090"/>
                  </a:lnTo>
                  <a:lnTo>
                    <a:pt x="2229" y="2075"/>
                  </a:lnTo>
                  <a:lnTo>
                    <a:pt x="2281" y="2060"/>
                  </a:lnTo>
                  <a:lnTo>
                    <a:pt x="2332" y="2045"/>
                  </a:lnTo>
                  <a:lnTo>
                    <a:pt x="2384" y="2027"/>
                  </a:lnTo>
                  <a:lnTo>
                    <a:pt x="2437" y="2008"/>
                  </a:lnTo>
                  <a:lnTo>
                    <a:pt x="2444" y="1994"/>
                  </a:lnTo>
                  <a:lnTo>
                    <a:pt x="2452" y="1979"/>
                  </a:lnTo>
                  <a:lnTo>
                    <a:pt x="2459" y="1964"/>
                  </a:lnTo>
                  <a:lnTo>
                    <a:pt x="2464" y="1949"/>
                  </a:lnTo>
                  <a:lnTo>
                    <a:pt x="2470" y="1933"/>
                  </a:lnTo>
                  <a:lnTo>
                    <a:pt x="2474" y="1917"/>
                  </a:lnTo>
                  <a:lnTo>
                    <a:pt x="2478" y="1900"/>
                  </a:lnTo>
                  <a:lnTo>
                    <a:pt x="2481" y="1883"/>
                  </a:lnTo>
                  <a:lnTo>
                    <a:pt x="2483" y="1867"/>
                  </a:lnTo>
                  <a:lnTo>
                    <a:pt x="2485" y="1850"/>
                  </a:lnTo>
                  <a:lnTo>
                    <a:pt x="2486" y="1834"/>
                  </a:lnTo>
                  <a:lnTo>
                    <a:pt x="2486" y="1816"/>
                  </a:lnTo>
                  <a:lnTo>
                    <a:pt x="2486" y="1800"/>
                  </a:lnTo>
                  <a:lnTo>
                    <a:pt x="2485" y="1782"/>
                  </a:lnTo>
                  <a:lnTo>
                    <a:pt x="2483" y="1765"/>
                  </a:lnTo>
                  <a:lnTo>
                    <a:pt x="2481" y="1749"/>
                  </a:lnTo>
                  <a:lnTo>
                    <a:pt x="2464" y="1739"/>
                  </a:lnTo>
                  <a:lnTo>
                    <a:pt x="2447" y="1730"/>
                  </a:lnTo>
                  <a:lnTo>
                    <a:pt x="2429" y="1721"/>
                  </a:lnTo>
                  <a:lnTo>
                    <a:pt x="2411" y="1714"/>
                  </a:lnTo>
                  <a:lnTo>
                    <a:pt x="2374" y="1699"/>
                  </a:lnTo>
                  <a:lnTo>
                    <a:pt x="2337" y="1687"/>
                  </a:lnTo>
                  <a:lnTo>
                    <a:pt x="2301" y="1676"/>
                  </a:lnTo>
                  <a:lnTo>
                    <a:pt x="2264" y="1666"/>
                  </a:lnTo>
                  <a:lnTo>
                    <a:pt x="2231" y="1658"/>
                  </a:lnTo>
                  <a:lnTo>
                    <a:pt x="2199" y="1653"/>
                  </a:lnTo>
                  <a:lnTo>
                    <a:pt x="2169" y="1651"/>
                  </a:lnTo>
                  <a:lnTo>
                    <a:pt x="2141" y="1650"/>
                  </a:lnTo>
                  <a:lnTo>
                    <a:pt x="2112" y="1650"/>
                  </a:lnTo>
                  <a:lnTo>
                    <a:pt x="2082" y="1651"/>
                  </a:lnTo>
                  <a:lnTo>
                    <a:pt x="2055" y="1653"/>
                  </a:lnTo>
                  <a:lnTo>
                    <a:pt x="2026" y="1656"/>
                  </a:lnTo>
                  <a:lnTo>
                    <a:pt x="1997" y="1661"/>
                  </a:lnTo>
                  <a:lnTo>
                    <a:pt x="1970" y="1666"/>
                  </a:lnTo>
                  <a:lnTo>
                    <a:pt x="1943" y="1673"/>
                  </a:lnTo>
                  <a:lnTo>
                    <a:pt x="1915" y="1679"/>
                  </a:lnTo>
                  <a:lnTo>
                    <a:pt x="1890" y="1688"/>
                  </a:lnTo>
                  <a:lnTo>
                    <a:pt x="1865" y="1697"/>
                  </a:lnTo>
                  <a:lnTo>
                    <a:pt x="1839" y="1707"/>
                  </a:lnTo>
                  <a:lnTo>
                    <a:pt x="1815" y="1718"/>
                  </a:lnTo>
                  <a:lnTo>
                    <a:pt x="1792" y="1729"/>
                  </a:lnTo>
                  <a:lnTo>
                    <a:pt x="1769" y="1741"/>
                  </a:lnTo>
                  <a:lnTo>
                    <a:pt x="1752" y="1752"/>
                  </a:lnTo>
                  <a:lnTo>
                    <a:pt x="1735" y="1763"/>
                  </a:lnTo>
                  <a:lnTo>
                    <a:pt x="1719" y="1774"/>
                  </a:lnTo>
                  <a:lnTo>
                    <a:pt x="1702" y="1785"/>
                  </a:lnTo>
                  <a:lnTo>
                    <a:pt x="1702" y="1037"/>
                  </a:lnTo>
                  <a:lnTo>
                    <a:pt x="1771" y="1028"/>
                  </a:lnTo>
                  <a:lnTo>
                    <a:pt x="1839" y="1020"/>
                  </a:lnTo>
                  <a:lnTo>
                    <a:pt x="1907" y="1013"/>
                  </a:lnTo>
                  <a:lnTo>
                    <a:pt x="1974" y="1006"/>
                  </a:lnTo>
                  <a:lnTo>
                    <a:pt x="2041" y="1001"/>
                  </a:lnTo>
                  <a:lnTo>
                    <a:pt x="2110" y="996"/>
                  </a:lnTo>
                  <a:lnTo>
                    <a:pt x="2179" y="994"/>
                  </a:lnTo>
                  <a:lnTo>
                    <a:pt x="2251" y="993"/>
                  </a:lnTo>
                  <a:lnTo>
                    <a:pt x="2351" y="994"/>
                  </a:lnTo>
                  <a:lnTo>
                    <a:pt x="2448" y="996"/>
                  </a:lnTo>
                  <a:lnTo>
                    <a:pt x="2542" y="1001"/>
                  </a:lnTo>
                  <a:lnTo>
                    <a:pt x="2633" y="1007"/>
                  </a:lnTo>
                  <a:lnTo>
                    <a:pt x="2719" y="1015"/>
                  </a:lnTo>
                  <a:lnTo>
                    <a:pt x="2802" y="1024"/>
                  </a:lnTo>
                  <a:lnTo>
                    <a:pt x="2878" y="1034"/>
                  </a:lnTo>
                  <a:lnTo>
                    <a:pt x="2948" y="1045"/>
                  </a:lnTo>
                  <a:lnTo>
                    <a:pt x="2982" y="1049"/>
                  </a:lnTo>
                  <a:lnTo>
                    <a:pt x="3016" y="1056"/>
                  </a:lnTo>
                  <a:lnTo>
                    <a:pt x="3051" y="1064"/>
                  </a:lnTo>
                  <a:lnTo>
                    <a:pt x="3083" y="1073"/>
                  </a:lnTo>
                  <a:lnTo>
                    <a:pt x="3115" y="1084"/>
                  </a:lnTo>
                  <a:lnTo>
                    <a:pt x="3147" y="1097"/>
                  </a:lnTo>
                  <a:lnTo>
                    <a:pt x="3178" y="1110"/>
                  </a:lnTo>
                  <a:lnTo>
                    <a:pt x="3208" y="1124"/>
                  </a:lnTo>
                  <a:lnTo>
                    <a:pt x="3237" y="1141"/>
                  </a:lnTo>
                  <a:lnTo>
                    <a:pt x="3266" y="1158"/>
                  </a:lnTo>
                  <a:lnTo>
                    <a:pt x="3294" y="1177"/>
                  </a:lnTo>
                  <a:lnTo>
                    <a:pt x="3320" y="1197"/>
                  </a:lnTo>
                  <a:lnTo>
                    <a:pt x="3346" y="1218"/>
                  </a:lnTo>
                  <a:lnTo>
                    <a:pt x="3371" y="1240"/>
                  </a:lnTo>
                  <a:lnTo>
                    <a:pt x="3394" y="1263"/>
                  </a:lnTo>
                  <a:lnTo>
                    <a:pt x="3417" y="1288"/>
                  </a:lnTo>
                  <a:lnTo>
                    <a:pt x="3439" y="1312"/>
                  </a:lnTo>
                  <a:lnTo>
                    <a:pt x="3459" y="1338"/>
                  </a:lnTo>
                  <a:lnTo>
                    <a:pt x="3479" y="1366"/>
                  </a:lnTo>
                  <a:lnTo>
                    <a:pt x="3497" y="1393"/>
                  </a:lnTo>
                  <a:lnTo>
                    <a:pt x="3515" y="1422"/>
                  </a:lnTo>
                  <a:lnTo>
                    <a:pt x="3530" y="1452"/>
                  </a:lnTo>
                  <a:lnTo>
                    <a:pt x="3544" y="1482"/>
                  </a:lnTo>
                  <a:lnTo>
                    <a:pt x="3558" y="1514"/>
                  </a:lnTo>
                  <a:lnTo>
                    <a:pt x="3569" y="1546"/>
                  </a:lnTo>
                  <a:lnTo>
                    <a:pt x="3580" y="1578"/>
                  </a:lnTo>
                  <a:lnTo>
                    <a:pt x="3589" y="1611"/>
                  </a:lnTo>
                  <a:lnTo>
                    <a:pt x="3595" y="1645"/>
                  </a:lnTo>
                  <a:lnTo>
                    <a:pt x="3601" y="1679"/>
                  </a:lnTo>
                  <a:lnTo>
                    <a:pt x="3605" y="1715"/>
                  </a:lnTo>
                  <a:lnTo>
                    <a:pt x="3607" y="1750"/>
                  </a:lnTo>
                  <a:lnTo>
                    <a:pt x="3608" y="1785"/>
                  </a:lnTo>
                  <a:lnTo>
                    <a:pt x="3607" y="1816"/>
                  </a:lnTo>
                  <a:lnTo>
                    <a:pt x="3606" y="1845"/>
                  </a:lnTo>
                  <a:lnTo>
                    <a:pt x="3603" y="1872"/>
                  </a:lnTo>
                  <a:lnTo>
                    <a:pt x="3598" y="1900"/>
                  </a:lnTo>
                  <a:lnTo>
                    <a:pt x="3593" y="1926"/>
                  </a:lnTo>
                  <a:lnTo>
                    <a:pt x="3586" y="1953"/>
                  </a:lnTo>
                  <a:lnTo>
                    <a:pt x="3580" y="1981"/>
                  </a:lnTo>
                  <a:lnTo>
                    <a:pt x="3571" y="2008"/>
                  </a:lnTo>
                  <a:lnTo>
                    <a:pt x="3579" y="2008"/>
                  </a:lnTo>
                  <a:lnTo>
                    <a:pt x="3560" y="2067"/>
                  </a:lnTo>
                  <a:lnTo>
                    <a:pt x="3540" y="2131"/>
                  </a:lnTo>
                  <a:lnTo>
                    <a:pt x="3518" y="2198"/>
                  </a:lnTo>
                  <a:lnTo>
                    <a:pt x="3495" y="2271"/>
                  </a:lnTo>
                  <a:lnTo>
                    <a:pt x="3469" y="2349"/>
                  </a:lnTo>
                  <a:lnTo>
                    <a:pt x="3443" y="2432"/>
                  </a:lnTo>
                  <a:lnTo>
                    <a:pt x="3414" y="2521"/>
                  </a:lnTo>
                  <a:lnTo>
                    <a:pt x="3383" y="2616"/>
                  </a:lnTo>
                  <a:lnTo>
                    <a:pt x="3350" y="2717"/>
                  </a:lnTo>
                  <a:lnTo>
                    <a:pt x="3316" y="2825"/>
                  </a:lnTo>
                  <a:lnTo>
                    <a:pt x="3279" y="2940"/>
                  </a:lnTo>
                  <a:lnTo>
                    <a:pt x="3240" y="3061"/>
                  </a:lnTo>
                  <a:lnTo>
                    <a:pt x="3199" y="3190"/>
                  </a:lnTo>
                  <a:lnTo>
                    <a:pt x="3155" y="3327"/>
                  </a:lnTo>
                  <a:lnTo>
                    <a:pt x="3108" y="3471"/>
                  </a:lnTo>
                  <a:lnTo>
                    <a:pt x="3060" y="3624"/>
                  </a:lnTo>
                  <a:lnTo>
                    <a:pt x="3055" y="3636"/>
                  </a:lnTo>
                  <a:lnTo>
                    <a:pt x="3051" y="3647"/>
                  </a:lnTo>
                  <a:lnTo>
                    <a:pt x="3049" y="3660"/>
                  </a:lnTo>
                  <a:lnTo>
                    <a:pt x="3046" y="3672"/>
                  </a:lnTo>
                  <a:lnTo>
                    <a:pt x="3045" y="3697"/>
                  </a:lnTo>
                  <a:lnTo>
                    <a:pt x="3045" y="3721"/>
                  </a:lnTo>
                  <a:lnTo>
                    <a:pt x="3045" y="3740"/>
                  </a:lnTo>
                  <a:lnTo>
                    <a:pt x="3046" y="3760"/>
                  </a:lnTo>
                  <a:lnTo>
                    <a:pt x="3049" y="3778"/>
                  </a:lnTo>
                  <a:lnTo>
                    <a:pt x="3051" y="3797"/>
                  </a:lnTo>
                  <a:lnTo>
                    <a:pt x="3055" y="3816"/>
                  </a:lnTo>
                  <a:lnTo>
                    <a:pt x="3061" y="3835"/>
                  </a:lnTo>
                  <a:lnTo>
                    <a:pt x="3066" y="3852"/>
                  </a:lnTo>
                  <a:lnTo>
                    <a:pt x="3074" y="3869"/>
                  </a:lnTo>
                  <a:lnTo>
                    <a:pt x="2978" y="3869"/>
                  </a:lnTo>
                  <a:lnTo>
                    <a:pt x="2756" y="3869"/>
                  </a:lnTo>
                  <a:lnTo>
                    <a:pt x="2221" y="3869"/>
                  </a:lnTo>
                  <a:lnTo>
                    <a:pt x="2028" y="3869"/>
                  </a:lnTo>
                  <a:lnTo>
                    <a:pt x="2028" y="3862"/>
                  </a:lnTo>
                  <a:lnTo>
                    <a:pt x="2028" y="3861"/>
                  </a:lnTo>
                  <a:lnTo>
                    <a:pt x="2016" y="3839"/>
                  </a:lnTo>
                  <a:lnTo>
                    <a:pt x="2005" y="3816"/>
                  </a:lnTo>
                  <a:lnTo>
                    <a:pt x="1996" y="3792"/>
                  </a:lnTo>
                  <a:lnTo>
                    <a:pt x="1988" y="3767"/>
                  </a:lnTo>
                  <a:lnTo>
                    <a:pt x="1983" y="3742"/>
                  </a:lnTo>
                  <a:lnTo>
                    <a:pt x="1979" y="3715"/>
                  </a:lnTo>
                  <a:lnTo>
                    <a:pt x="1977" y="3689"/>
                  </a:lnTo>
                  <a:lnTo>
                    <a:pt x="1976" y="3661"/>
                  </a:lnTo>
                  <a:lnTo>
                    <a:pt x="1977" y="3645"/>
                  </a:lnTo>
                  <a:lnTo>
                    <a:pt x="1977" y="3629"/>
                  </a:lnTo>
                  <a:lnTo>
                    <a:pt x="1979" y="3614"/>
                  </a:lnTo>
                  <a:lnTo>
                    <a:pt x="1982" y="3598"/>
                  </a:lnTo>
                  <a:lnTo>
                    <a:pt x="1985" y="3583"/>
                  </a:lnTo>
                  <a:lnTo>
                    <a:pt x="1989" y="3568"/>
                  </a:lnTo>
                  <a:lnTo>
                    <a:pt x="1994" y="3551"/>
                  </a:lnTo>
                  <a:lnTo>
                    <a:pt x="1998" y="3536"/>
                  </a:lnTo>
                  <a:lnTo>
                    <a:pt x="1962" y="3564"/>
                  </a:lnTo>
                  <a:lnTo>
                    <a:pt x="1925" y="3593"/>
                  </a:lnTo>
                  <a:lnTo>
                    <a:pt x="1888" y="3618"/>
                  </a:lnTo>
                  <a:lnTo>
                    <a:pt x="1850" y="3643"/>
                  </a:lnTo>
                  <a:lnTo>
                    <a:pt x="1813" y="3666"/>
                  </a:lnTo>
                  <a:lnTo>
                    <a:pt x="1775" y="3688"/>
                  </a:lnTo>
                  <a:lnTo>
                    <a:pt x="1739" y="3708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719" y="3270"/>
                  </a:lnTo>
                  <a:lnTo>
                    <a:pt x="1735" y="3264"/>
                  </a:lnTo>
                  <a:lnTo>
                    <a:pt x="1752" y="3256"/>
                  </a:lnTo>
                  <a:lnTo>
                    <a:pt x="1769" y="3246"/>
                  </a:lnTo>
                  <a:lnTo>
                    <a:pt x="1792" y="3234"/>
                  </a:lnTo>
                  <a:lnTo>
                    <a:pt x="1814" y="3223"/>
                  </a:lnTo>
                  <a:lnTo>
                    <a:pt x="1836" y="3211"/>
                  </a:lnTo>
                  <a:lnTo>
                    <a:pt x="1857" y="3199"/>
                  </a:lnTo>
                  <a:lnTo>
                    <a:pt x="1877" y="3187"/>
                  </a:lnTo>
                  <a:lnTo>
                    <a:pt x="1896" y="3174"/>
                  </a:lnTo>
                  <a:lnTo>
                    <a:pt x="1914" y="3160"/>
                  </a:lnTo>
                  <a:lnTo>
                    <a:pt x="1932" y="3147"/>
                  </a:lnTo>
                  <a:lnTo>
                    <a:pt x="1949" y="3133"/>
                  </a:lnTo>
                  <a:lnTo>
                    <a:pt x="1965" y="3119"/>
                  </a:lnTo>
                  <a:lnTo>
                    <a:pt x="1981" y="3105"/>
                  </a:lnTo>
                  <a:lnTo>
                    <a:pt x="1996" y="3091"/>
                  </a:lnTo>
                  <a:lnTo>
                    <a:pt x="2025" y="3061"/>
                  </a:lnTo>
                  <a:lnTo>
                    <a:pt x="2050" y="3031"/>
                  </a:lnTo>
                  <a:lnTo>
                    <a:pt x="2065" y="3016"/>
                  </a:lnTo>
                  <a:lnTo>
                    <a:pt x="2078" y="2999"/>
                  </a:lnTo>
                  <a:lnTo>
                    <a:pt x="2091" y="2983"/>
                  </a:lnTo>
                  <a:lnTo>
                    <a:pt x="2103" y="2965"/>
                  </a:lnTo>
                  <a:lnTo>
                    <a:pt x="2115" y="2946"/>
                  </a:lnTo>
                  <a:lnTo>
                    <a:pt x="2127" y="2927"/>
                  </a:lnTo>
                  <a:lnTo>
                    <a:pt x="2140" y="2909"/>
                  </a:lnTo>
                  <a:lnTo>
                    <a:pt x="2151" y="2889"/>
                  </a:lnTo>
                  <a:lnTo>
                    <a:pt x="2173" y="2847"/>
                  </a:lnTo>
                  <a:lnTo>
                    <a:pt x="2193" y="2804"/>
                  </a:lnTo>
                  <a:lnTo>
                    <a:pt x="2211" y="2759"/>
                  </a:lnTo>
                  <a:lnTo>
                    <a:pt x="2229" y="2712"/>
                  </a:lnTo>
                  <a:lnTo>
                    <a:pt x="2281" y="2542"/>
                  </a:lnTo>
                  <a:close/>
                  <a:moveTo>
                    <a:pt x="1702" y="2698"/>
                  </a:moveTo>
                  <a:lnTo>
                    <a:pt x="1702" y="2201"/>
                  </a:lnTo>
                  <a:lnTo>
                    <a:pt x="1650" y="2212"/>
                  </a:lnTo>
                  <a:lnTo>
                    <a:pt x="1594" y="2223"/>
                  </a:lnTo>
                  <a:lnTo>
                    <a:pt x="1534" y="2234"/>
                  </a:lnTo>
                  <a:lnTo>
                    <a:pt x="1471" y="2247"/>
                  </a:lnTo>
                  <a:lnTo>
                    <a:pt x="1405" y="2259"/>
                  </a:lnTo>
                  <a:lnTo>
                    <a:pt x="1336" y="2271"/>
                  </a:lnTo>
                  <a:lnTo>
                    <a:pt x="1264" y="2284"/>
                  </a:lnTo>
                  <a:lnTo>
                    <a:pt x="1190" y="2297"/>
                  </a:lnTo>
                  <a:lnTo>
                    <a:pt x="1124" y="2311"/>
                  </a:lnTo>
                  <a:lnTo>
                    <a:pt x="1058" y="2324"/>
                  </a:lnTo>
                  <a:lnTo>
                    <a:pt x="997" y="2338"/>
                  </a:lnTo>
                  <a:lnTo>
                    <a:pt x="937" y="2354"/>
                  </a:lnTo>
                  <a:lnTo>
                    <a:pt x="880" y="2370"/>
                  </a:lnTo>
                  <a:lnTo>
                    <a:pt x="824" y="2388"/>
                  </a:lnTo>
                  <a:lnTo>
                    <a:pt x="771" y="2405"/>
                  </a:lnTo>
                  <a:lnTo>
                    <a:pt x="720" y="2424"/>
                  </a:lnTo>
                  <a:lnTo>
                    <a:pt x="671" y="2444"/>
                  </a:lnTo>
                  <a:lnTo>
                    <a:pt x="624" y="2464"/>
                  </a:lnTo>
                  <a:lnTo>
                    <a:pt x="580" y="2485"/>
                  </a:lnTo>
                  <a:lnTo>
                    <a:pt x="538" y="2507"/>
                  </a:lnTo>
                  <a:lnTo>
                    <a:pt x="497" y="2529"/>
                  </a:lnTo>
                  <a:lnTo>
                    <a:pt x="460" y="2552"/>
                  </a:lnTo>
                  <a:lnTo>
                    <a:pt x="423" y="2577"/>
                  </a:lnTo>
                  <a:lnTo>
                    <a:pt x="389" y="2601"/>
                  </a:lnTo>
                  <a:lnTo>
                    <a:pt x="357" y="2627"/>
                  </a:lnTo>
                  <a:lnTo>
                    <a:pt x="327" y="2655"/>
                  </a:lnTo>
                  <a:lnTo>
                    <a:pt x="298" y="2681"/>
                  </a:lnTo>
                  <a:lnTo>
                    <a:pt x="270" y="2709"/>
                  </a:lnTo>
                  <a:lnTo>
                    <a:pt x="242" y="2738"/>
                  </a:lnTo>
                  <a:lnTo>
                    <a:pt x="217" y="2767"/>
                  </a:lnTo>
                  <a:lnTo>
                    <a:pt x="191" y="2797"/>
                  </a:lnTo>
                  <a:lnTo>
                    <a:pt x="168" y="2828"/>
                  </a:lnTo>
                  <a:lnTo>
                    <a:pt x="146" y="2860"/>
                  </a:lnTo>
                  <a:lnTo>
                    <a:pt x="125" y="2894"/>
                  </a:lnTo>
                  <a:lnTo>
                    <a:pt x="105" y="2929"/>
                  </a:lnTo>
                  <a:lnTo>
                    <a:pt x="87" y="2965"/>
                  </a:lnTo>
                  <a:lnTo>
                    <a:pt x="69" y="3002"/>
                  </a:lnTo>
                  <a:lnTo>
                    <a:pt x="53" y="3042"/>
                  </a:lnTo>
                  <a:lnTo>
                    <a:pt x="39" y="3084"/>
                  </a:lnTo>
                  <a:lnTo>
                    <a:pt x="26" y="3127"/>
                  </a:lnTo>
                  <a:lnTo>
                    <a:pt x="20" y="3149"/>
                  </a:lnTo>
                  <a:lnTo>
                    <a:pt x="16" y="3170"/>
                  </a:lnTo>
                  <a:lnTo>
                    <a:pt x="11" y="3191"/>
                  </a:lnTo>
                  <a:lnTo>
                    <a:pt x="8" y="3211"/>
                  </a:lnTo>
                  <a:lnTo>
                    <a:pt x="6" y="3232"/>
                  </a:lnTo>
                  <a:lnTo>
                    <a:pt x="4" y="3252"/>
                  </a:lnTo>
                  <a:lnTo>
                    <a:pt x="2" y="3272"/>
                  </a:lnTo>
                  <a:lnTo>
                    <a:pt x="2" y="3292"/>
                  </a:lnTo>
                  <a:lnTo>
                    <a:pt x="0" y="3311"/>
                  </a:lnTo>
                  <a:lnTo>
                    <a:pt x="0" y="3330"/>
                  </a:lnTo>
                  <a:lnTo>
                    <a:pt x="2" y="3349"/>
                  </a:lnTo>
                  <a:lnTo>
                    <a:pt x="3" y="3368"/>
                  </a:lnTo>
                  <a:lnTo>
                    <a:pt x="5" y="3387"/>
                  </a:lnTo>
                  <a:lnTo>
                    <a:pt x="7" y="3404"/>
                  </a:lnTo>
                  <a:lnTo>
                    <a:pt x="10" y="3422"/>
                  </a:lnTo>
                  <a:lnTo>
                    <a:pt x="14" y="3439"/>
                  </a:lnTo>
                  <a:lnTo>
                    <a:pt x="21" y="3475"/>
                  </a:lnTo>
                  <a:lnTo>
                    <a:pt x="32" y="3508"/>
                  </a:lnTo>
                  <a:lnTo>
                    <a:pt x="44" y="3541"/>
                  </a:lnTo>
                  <a:lnTo>
                    <a:pt x="58" y="3573"/>
                  </a:lnTo>
                  <a:lnTo>
                    <a:pt x="73" y="3604"/>
                  </a:lnTo>
                  <a:lnTo>
                    <a:pt x="91" y="3634"/>
                  </a:lnTo>
                  <a:lnTo>
                    <a:pt x="109" y="3662"/>
                  </a:lnTo>
                  <a:lnTo>
                    <a:pt x="130" y="3691"/>
                  </a:lnTo>
                  <a:lnTo>
                    <a:pt x="153" y="3720"/>
                  </a:lnTo>
                  <a:lnTo>
                    <a:pt x="178" y="3746"/>
                  </a:lnTo>
                  <a:lnTo>
                    <a:pt x="191" y="3760"/>
                  </a:lnTo>
                  <a:lnTo>
                    <a:pt x="205" y="3772"/>
                  </a:lnTo>
                  <a:lnTo>
                    <a:pt x="219" y="3784"/>
                  </a:lnTo>
                  <a:lnTo>
                    <a:pt x="232" y="3796"/>
                  </a:lnTo>
                  <a:lnTo>
                    <a:pt x="248" y="3807"/>
                  </a:lnTo>
                  <a:lnTo>
                    <a:pt x="263" y="3818"/>
                  </a:lnTo>
                  <a:lnTo>
                    <a:pt x="279" y="3829"/>
                  </a:lnTo>
                  <a:lnTo>
                    <a:pt x="295" y="3839"/>
                  </a:lnTo>
                  <a:lnTo>
                    <a:pt x="312" y="3849"/>
                  </a:lnTo>
                  <a:lnTo>
                    <a:pt x="330" y="3858"/>
                  </a:lnTo>
                  <a:lnTo>
                    <a:pt x="348" y="3867"/>
                  </a:lnTo>
                  <a:lnTo>
                    <a:pt x="367" y="3875"/>
                  </a:lnTo>
                  <a:lnTo>
                    <a:pt x="388" y="3883"/>
                  </a:lnTo>
                  <a:lnTo>
                    <a:pt x="409" y="3891"/>
                  </a:lnTo>
                  <a:lnTo>
                    <a:pt x="430" y="3897"/>
                  </a:lnTo>
                  <a:lnTo>
                    <a:pt x="453" y="3904"/>
                  </a:lnTo>
                  <a:lnTo>
                    <a:pt x="476" y="3911"/>
                  </a:lnTo>
                  <a:lnTo>
                    <a:pt x="502" y="3916"/>
                  </a:lnTo>
                  <a:lnTo>
                    <a:pt x="527" y="3921"/>
                  </a:lnTo>
                  <a:lnTo>
                    <a:pt x="554" y="3925"/>
                  </a:lnTo>
                  <a:lnTo>
                    <a:pt x="581" y="3929"/>
                  </a:lnTo>
                  <a:lnTo>
                    <a:pt x="611" y="3933"/>
                  </a:lnTo>
                  <a:lnTo>
                    <a:pt x="641" y="3936"/>
                  </a:lnTo>
                  <a:lnTo>
                    <a:pt x="673" y="3938"/>
                  </a:lnTo>
                  <a:lnTo>
                    <a:pt x="705" y="3941"/>
                  </a:lnTo>
                  <a:lnTo>
                    <a:pt x="739" y="3942"/>
                  </a:lnTo>
                  <a:lnTo>
                    <a:pt x="775" y="3943"/>
                  </a:lnTo>
                  <a:lnTo>
                    <a:pt x="812" y="3943"/>
                  </a:lnTo>
                  <a:lnTo>
                    <a:pt x="857" y="3944"/>
                  </a:lnTo>
                  <a:lnTo>
                    <a:pt x="904" y="3943"/>
                  </a:lnTo>
                  <a:lnTo>
                    <a:pt x="950" y="3941"/>
                  </a:lnTo>
                  <a:lnTo>
                    <a:pt x="995" y="3937"/>
                  </a:lnTo>
                  <a:lnTo>
                    <a:pt x="1042" y="3933"/>
                  </a:lnTo>
                  <a:lnTo>
                    <a:pt x="1087" y="3927"/>
                  </a:lnTo>
                  <a:lnTo>
                    <a:pt x="1134" y="3921"/>
                  </a:lnTo>
                  <a:lnTo>
                    <a:pt x="1178" y="3913"/>
                  </a:lnTo>
                  <a:lnTo>
                    <a:pt x="1223" y="3904"/>
                  </a:lnTo>
                  <a:lnTo>
                    <a:pt x="1267" y="3894"/>
                  </a:lnTo>
                  <a:lnTo>
                    <a:pt x="1310" y="3883"/>
                  </a:lnTo>
                  <a:lnTo>
                    <a:pt x="1353" y="3872"/>
                  </a:lnTo>
                  <a:lnTo>
                    <a:pt x="1395" y="3859"/>
                  </a:lnTo>
                  <a:lnTo>
                    <a:pt x="1436" y="3846"/>
                  </a:lnTo>
                  <a:lnTo>
                    <a:pt x="1477" y="3831"/>
                  </a:lnTo>
                  <a:lnTo>
                    <a:pt x="1517" y="3817"/>
                  </a:lnTo>
                  <a:lnTo>
                    <a:pt x="1539" y="3808"/>
                  </a:lnTo>
                  <a:lnTo>
                    <a:pt x="1561" y="3799"/>
                  </a:lnTo>
                  <a:lnTo>
                    <a:pt x="1584" y="3788"/>
                  </a:lnTo>
                  <a:lnTo>
                    <a:pt x="1606" y="3778"/>
                  </a:lnTo>
                  <a:lnTo>
                    <a:pt x="1629" y="3766"/>
                  </a:lnTo>
                  <a:lnTo>
                    <a:pt x="1654" y="3754"/>
                  </a:lnTo>
                  <a:lnTo>
                    <a:pt x="1677" y="3742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666" y="3288"/>
                  </a:lnTo>
                  <a:lnTo>
                    <a:pt x="1628" y="3299"/>
                  </a:lnTo>
                  <a:lnTo>
                    <a:pt x="1591" y="3309"/>
                  </a:lnTo>
                  <a:lnTo>
                    <a:pt x="1553" y="3316"/>
                  </a:lnTo>
                  <a:lnTo>
                    <a:pt x="1516" y="3323"/>
                  </a:lnTo>
                  <a:lnTo>
                    <a:pt x="1479" y="3328"/>
                  </a:lnTo>
                  <a:lnTo>
                    <a:pt x="1442" y="3331"/>
                  </a:lnTo>
                  <a:lnTo>
                    <a:pt x="1405" y="3335"/>
                  </a:lnTo>
                  <a:lnTo>
                    <a:pt x="1363" y="3335"/>
                  </a:lnTo>
                  <a:lnTo>
                    <a:pt x="1326" y="3331"/>
                  </a:lnTo>
                  <a:lnTo>
                    <a:pt x="1308" y="3329"/>
                  </a:lnTo>
                  <a:lnTo>
                    <a:pt x="1291" y="3327"/>
                  </a:lnTo>
                  <a:lnTo>
                    <a:pt x="1276" y="3324"/>
                  </a:lnTo>
                  <a:lnTo>
                    <a:pt x="1262" y="3319"/>
                  </a:lnTo>
                  <a:lnTo>
                    <a:pt x="1247" y="3315"/>
                  </a:lnTo>
                  <a:lnTo>
                    <a:pt x="1234" y="3308"/>
                  </a:lnTo>
                  <a:lnTo>
                    <a:pt x="1222" y="3302"/>
                  </a:lnTo>
                  <a:lnTo>
                    <a:pt x="1210" y="3294"/>
                  </a:lnTo>
                  <a:lnTo>
                    <a:pt x="1199" y="3286"/>
                  </a:lnTo>
                  <a:lnTo>
                    <a:pt x="1188" y="3276"/>
                  </a:lnTo>
                  <a:lnTo>
                    <a:pt x="1178" y="3265"/>
                  </a:lnTo>
                  <a:lnTo>
                    <a:pt x="1168" y="3253"/>
                  </a:lnTo>
                  <a:lnTo>
                    <a:pt x="1160" y="3243"/>
                  </a:lnTo>
                  <a:lnTo>
                    <a:pt x="1152" y="3232"/>
                  </a:lnTo>
                  <a:lnTo>
                    <a:pt x="1146" y="3221"/>
                  </a:lnTo>
                  <a:lnTo>
                    <a:pt x="1139" y="3209"/>
                  </a:lnTo>
                  <a:lnTo>
                    <a:pt x="1134" y="3197"/>
                  </a:lnTo>
                  <a:lnTo>
                    <a:pt x="1129" y="3185"/>
                  </a:lnTo>
                  <a:lnTo>
                    <a:pt x="1126" y="3170"/>
                  </a:lnTo>
                  <a:lnTo>
                    <a:pt x="1122" y="3157"/>
                  </a:lnTo>
                  <a:lnTo>
                    <a:pt x="1120" y="3143"/>
                  </a:lnTo>
                  <a:lnTo>
                    <a:pt x="1119" y="3128"/>
                  </a:lnTo>
                  <a:lnTo>
                    <a:pt x="1119" y="3114"/>
                  </a:lnTo>
                  <a:lnTo>
                    <a:pt x="1121" y="3100"/>
                  </a:lnTo>
                  <a:lnTo>
                    <a:pt x="1124" y="3084"/>
                  </a:lnTo>
                  <a:lnTo>
                    <a:pt x="1127" y="3069"/>
                  </a:lnTo>
                  <a:lnTo>
                    <a:pt x="1132" y="3053"/>
                  </a:lnTo>
                  <a:lnTo>
                    <a:pt x="1138" y="3039"/>
                  </a:lnTo>
                  <a:lnTo>
                    <a:pt x="1142" y="3025"/>
                  </a:lnTo>
                  <a:lnTo>
                    <a:pt x="1148" y="3011"/>
                  </a:lnTo>
                  <a:lnTo>
                    <a:pt x="1155" y="2998"/>
                  </a:lnTo>
                  <a:lnTo>
                    <a:pt x="1161" y="2985"/>
                  </a:lnTo>
                  <a:lnTo>
                    <a:pt x="1169" y="2972"/>
                  </a:lnTo>
                  <a:lnTo>
                    <a:pt x="1178" y="2958"/>
                  </a:lnTo>
                  <a:lnTo>
                    <a:pt x="1187" y="2946"/>
                  </a:lnTo>
                  <a:lnTo>
                    <a:pt x="1196" y="2934"/>
                  </a:lnTo>
                  <a:lnTo>
                    <a:pt x="1208" y="2922"/>
                  </a:lnTo>
                  <a:lnTo>
                    <a:pt x="1217" y="2910"/>
                  </a:lnTo>
                  <a:lnTo>
                    <a:pt x="1230" y="2899"/>
                  </a:lnTo>
                  <a:lnTo>
                    <a:pt x="1242" y="2888"/>
                  </a:lnTo>
                  <a:lnTo>
                    <a:pt x="1267" y="2866"/>
                  </a:lnTo>
                  <a:lnTo>
                    <a:pt x="1294" y="2846"/>
                  </a:lnTo>
                  <a:lnTo>
                    <a:pt x="1325" y="2829"/>
                  </a:lnTo>
                  <a:lnTo>
                    <a:pt x="1361" y="2812"/>
                  </a:lnTo>
                  <a:lnTo>
                    <a:pt x="1403" y="2793"/>
                  </a:lnTo>
                  <a:lnTo>
                    <a:pt x="1450" y="2774"/>
                  </a:lnTo>
                  <a:lnTo>
                    <a:pt x="1505" y="2755"/>
                  </a:lnTo>
                  <a:lnTo>
                    <a:pt x="1564" y="2737"/>
                  </a:lnTo>
                  <a:lnTo>
                    <a:pt x="1630" y="2717"/>
                  </a:lnTo>
                  <a:lnTo>
                    <a:pt x="1702" y="2698"/>
                  </a:lnTo>
                  <a:close/>
                  <a:moveTo>
                    <a:pt x="1702" y="1037"/>
                  </a:moveTo>
                  <a:lnTo>
                    <a:pt x="1691" y="1037"/>
                  </a:lnTo>
                  <a:lnTo>
                    <a:pt x="1680" y="1037"/>
                  </a:lnTo>
                  <a:lnTo>
                    <a:pt x="1647" y="1043"/>
                  </a:lnTo>
                  <a:lnTo>
                    <a:pt x="1615" y="1049"/>
                  </a:lnTo>
                  <a:lnTo>
                    <a:pt x="1583" y="1056"/>
                  </a:lnTo>
                  <a:lnTo>
                    <a:pt x="1552" y="1064"/>
                  </a:lnTo>
                  <a:lnTo>
                    <a:pt x="1521" y="1071"/>
                  </a:lnTo>
                  <a:lnTo>
                    <a:pt x="1490" y="1080"/>
                  </a:lnTo>
                  <a:lnTo>
                    <a:pt x="1460" y="1089"/>
                  </a:lnTo>
                  <a:lnTo>
                    <a:pt x="1431" y="1099"/>
                  </a:lnTo>
                  <a:lnTo>
                    <a:pt x="1401" y="1109"/>
                  </a:lnTo>
                  <a:lnTo>
                    <a:pt x="1372" y="1120"/>
                  </a:lnTo>
                  <a:lnTo>
                    <a:pt x="1343" y="1131"/>
                  </a:lnTo>
                  <a:lnTo>
                    <a:pt x="1315" y="1142"/>
                  </a:lnTo>
                  <a:lnTo>
                    <a:pt x="1287" y="1154"/>
                  </a:lnTo>
                  <a:lnTo>
                    <a:pt x="1259" y="1166"/>
                  </a:lnTo>
                  <a:lnTo>
                    <a:pt x="1232" y="1179"/>
                  </a:lnTo>
                  <a:lnTo>
                    <a:pt x="1205" y="1193"/>
                  </a:lnTo>
                  <a:lnTo>
                    <a:pt x="1152" y="1220"/>
                  </a:lnTo>
                  <a:lnTo>
                    <a:pt x="1100" y="1250"/>
                  </a:lnTo>
                  <a:lnTo>
                    <a:pt x="1051" y="1282"/>
                  </a:lnTo>
                  <a:lnTo>
                    <a:pt x="1002" y="1314"/>
                  </a:lnTo>
                  <a:lnTo>
                    <a:pt x="955" y="1348"/>
                  </a:lnTo>
                  <a:lnTo>
                    <a:pt x="908" y="1385"/>
                  </a:lnTo>
                  <a:lnTo>
                    <a:pt x="863" y="1421"/>
                  </a:lnTo>
                  <a:lnTo>
                    <a:pt x="819" y="1460"/>
                  </a:lnTo>
                  <a:lnTo>
                    <a:pt x="780" y="1499"/>
                  </a:lnTo>
                  <a:lnTo>
                    <a:pt x="740" y="1541"/>
                  </a:lnTo>
                  <a:lnTo>
                    <a:pt x="700" y="1587"/>
                  </a:lnTo>
                  <a:lnTo>
                    <a:pt x="660" y="1635"/>
                  </a:lnTo>
                  <a:lnTo>
                    <a:pt x="640" y="1661"/>
                  </a:lnTo>
                  <a:lnTo>
                    <a:pt x="619" y="1687"/>
                  </a:lnTo>
                  <a:lnTo>
                    <a:pt x="599" y="1715"/>
                  </a:lnTo>
                  <a:lnTo>
                    <a:pt x="579" y="1743"/>
                  </a:lnTo>
                  <a:lnTo>
                    <a:pt x="559" y="1772"/>
                  </a:lnTo>
                  <a:lnTo>
                    <a:pt x="539" y="1803"/>
                  </a:lnTo>
                  <a:lnTo>
                    <a:pt x="519" y="1835"/>
                  </a:lnTo>
                  <a:lnTo>
                    <a:pt x="501" y="1867"/>
                  </a:lnTo>
                  <a:lnTo>
                    <a:pt x="1524" y="1978"/>
                  </a:lnTo>
                  <a:lnTo>
                    <a:pt x="1547" y="1946"/>
                  </a:lnTo>
                  <a:lnTo>
                    <a:pt x="1569" y="1917"/>
                  </a:lnTo>
                  <a:lnTo>
                    <a:pt x="1591" y="1890"/>
                  </a:lnTo>
                  <a:lnTo>
                    <a:pt x="1613" y="1866"/>
                  </a:lnTo>
                  <a:lnTo>
                    <a:pt x="1635" y="1843"/>
                  </a:lnTo>
                  <a:lnTo>
                    <a:pt x="1657" y="1822"/>
                  </a:lnTo>
                  <a:lnTo>
                    <a:pt x="1680" y="1803"/>
                  </a:lnTo>
                  <a:lnTo>
                    <a:pt x="1702" y="1785"/>
                  </a:lnTo>
                  <a:lnTo>
                    <a:pt x="1702" y="1037"/>
                  </a:lnTo>
                  <a:close/>
                  <a:moveTo>
                    <a:pt x="10248" y="5195"/>
                  </a:moveTo>
                  <a:lnTo>
                    <a:pt x="10248" y="4884"/>
                  </a:lnTo>
                  <a:lnTo>
                    <a:pt x="9959" y="4455"/>
                  </a:lnTo>
                  <a:lnTo>
                    <a:pt x="10077" y="4455"/>
                  </a:lnTo>
                  <a:lnTo>
                    <a:pt x="10226" y="4677"/>
                  </a:lnTo>
                  <a:lnTo>
                    <a:pt x="10244" y="4709"/>
                  </a:lnTo>
                  <a:lnTo>
                    <a:pt x="10262" y="4740"/>
                  </a:lnTo>
                  <a:lnTo>
                    <a:pt x="10282" y="4770"/>
                  </a:lnTo>
                  <a:lnTo>
                    <a:pt x="10300" y="4802"/>
                  </a:lnTo>
                  <a:lnTo>
                    <a:pt x="10318" y="4774"/>
                  </a:lnTo>
                  <a:lnTo>
                    <a:pt x="10337" y="4742"/>
                  </a:lnTo>
                  <a:lnTo>
                    <a:pt x="10359" y="4706"/>
                  </a:lnTo>
                  <a:lnTo>
                    <a:pt x="10382" y="4669"/>
                  </a:lnTo>
                  <a:lnTo>
                    <a:pt x="10522" y="4455"/>
                  </a:lnTo>
                  <a:lnTo>
                    <a:pt x="10641" y="4455"/>
                  </a:lnTo>
                  <a:lnTo>
                    <a:pt x="10344" y="4884"/>
                  </a:lnTo>
                  <a:lnTo>
                    <a:pt x="10344" y="5195"/>
                  </a:lnTo>
                  <a:lnTo>
                    <a:pt x="10248" y="5195"/>
                  </a:lnTo>
                  <a:close/>
                  <a:moveTo>
                    <a:pt x="7851" y="5195"/>
                  </a:moveTo>
                  <a:lnTo>
                    <a:pt x="7851" y="4455"/>
                  </a:lnTo>
                  <a:lnTo>
                    <a:pt x="7948" y="4455"/>
                  </a:lnTo>
                  <a:lnTo>
                    <a:pt x="7948" y="5107"/>
                  </a:lnTo>
                  <a:lnTo>
                    <a:pt x="8312" y="5107"/>
                  </a:lnTo>
                  <a:lnTo>
                    <a:pt x="8312" y="5195"/>
                  </a:lnTo>
                  <a:lnTo>
                    <a:pt x="7851" y="5195"/>
                  </a:lnTo>
                  <a:close/>
                  <a:moveTo>
                    <a:pt x="5566" y="5195"/>
                  </a:moveTo>
                  <a:lnTo>
                    <a:pt x="5566" y="4455"/>
                  </a:lnTo>
                  <a:lnTo>
                    <a:pt x="5664" y="4455"/>
                  </a:lnTo>
                  <a:lnTo>
                    <a:pt x="5664" y="4758"/>
                  </a:lnTo>
                  <a:lnTo>
                    <a:pt x="6049" y="4758"/>
                  </a:lnTo>
                  <a:lnTo>
                    <a:pt x="6049" y="4455"/>
                  </a:lnTo>
                  <a:lnTo>
                    <a:pt x="6145" y="4455"/>
                  </a:lnTo>
                  <a:lnTo>
                    <a:pt x="6145" y="5195"/>
                  </a:lnTo>
                  <a:lnTo>
                    <a:pt x="6049" y="5195"/>
                  </a:lnTo>
                  <a:lnTo>
                    <a:pt x="6049" y="4848"/>
                  </a:lnTo>
                  <a:lnTo>
                    <a:pt x="5664" y="4848"/>
                  </a:lnTo>
                  <a:lnTo>
                    <a:pt x="5664" y="5195"/>
                  </a:lnTo>
                  <a:lnTo>
                    <a:pt x="5566" y="5195"/>
                  </a:lnTo>
                  <a:close/>
                  <a:moveTo>
                    <a:pt x="3682" y="5195"/>
                  </a:moveTo>
                  <a:lnTo>
                    <a:pt x="3682" y="4543"/>
                  </a:lnTo>
                  <a:lnTo>
                    <a:pt x="3445" y="4543"/>
                  </a:lnTo>
                  <a:lnTo>
                    <a:pt x="3445" y="4455"/>
                  </a:lnTo>
                  <a:lnTo>
                    <a:pt x="4024" y="4455"/>
                  </a:lnTo>
                  <a:lnTo>
                    <a:pt x="4024" y="4543"/>
                  </a:lnTo>
                  <a:lnTo>
                    <a:pt x="3786" y="4543"/>
                  </a:lnTo>
                  <a:lnTo>
                    <a:pt x="3786" y="5195"/>
                  </a:lnTo>
                  <a:lnTo>
                    <a:pt x="3682" y="5195"/>
                  </a:lnTo>
                  <a:close/>
                  <a:moveTo>
                    <a:pt x="9936" y="3943"/>
                  </a:moveTo>
                  <a:lnTo>
                    <a:pt x="9943" y="3943"/>
                  </a:lnTo>
                  <a:lnTo>
                    <a:pt x="9949" y="3943"/>
                  </a:lnTo>
                  <a:lnTo>
                    <a:pt x="9959" y="3943"/>
                  </a:lnTo>
                  <a:lnTo>
                    <a:pt x="9998" y="3943"/>
                  </a:lnTo>
                  <a:lnTo>
                    <a:pt x="10038" y="3941"/>
                  </a:lnTo>
                  <a:lnTo>
                    <a:pt x="10079" y="3938"/>
                  </a:lnTo>
                  <a:lnTo>
                    <a:pt x="10118" y="3935"/>
                  </a:lnTo>
                  <a:lnTo>
                    <a:pt x="10157" y="3931"/>
                  </a:lnTo>
                  <a:lnTo>
                    <a:pt x="10197" y="3925"/>
                  </a:lnTo>
                  <a:lnTo>
                    <a:pt x="10236" y="3918"/>
                  </a:lnTo>
                  <a:lnTo>
                    <a:pt x="10274" y="3911"/>
                  </a:lnTo>
                  <a:lnTo>
                    <a:pt x="10312" y="3902"/>
                  </a:lnTo>
                  <a:lnTo>
                    <a:pt x="10351" y="3893"/>
                  </a:lnTo>
                  <a:lnTo>
                    <a:pt x="10388" y="3882"/>
                  </a:lnTo>
                  <a:lnTo>
                    <a:pt x="10426" y="3871"/>
                  </a:lnTo>
                  <a:lnTo>
                    <a:pt x="10462" y="3859"/>
                  </a:lnTo>
                  <a:lnTo>
                    <a:pt x="10499" y="3847"/>
                  </a:lnTo>
                  <a:lnTo>
                    <a:pt x="10535" y="3832"/>
                  </a:lnTo>
                  <a:lnTo>
                    <a:pt x="10572" y="3818"/>
                  </a:lnTo>
                  <a:lnTo>
                    <a:pt x="10607" y="3803"/>
                  </a:lnTo>
                  <a:lnTo>
                    <a:pt x="10641" y="3786"/>
                  </a:lnTo>
                  <a:lnTo>
                    <a:pt x="10676" y="3768"/>
                  </a:lnTo>
                  <a:lnTo>
                    <a:pt x="10711" y="3751"/>
                  </a:lnTo>
                  <a:lnTo>
                    <a:pt x="10744" y="3732"/>
                  </a:lnTo>
                  <a:lnTo>
                    <a:pt x="10777" y="3712"/>
                  </a:lnTo>
                  <a:lnTo>
                    <a:pt x="10810" y="3692"/>
                  </a:lnTo>
                  <a:lnTo>
                    <a:pt x="10842" y="3671"/>
                  </a:lnTo>
                  <a:lnTo>
                    <a:pt x="10873" y="3649"/>
                  </a:lnTo>
                  <a:lnTo>
                    <a:pt x="10905" y="3626"/>
                  </a:lnTo>
                  <a:lnTo>
                    <a:pt x="10935" y="3603"/>
                  </a:lnTo>
                  <a:lnTo>
                    <a:pt x="10965" y="3579"/>
                  </a:lnTo>
                  <a:lnTo>
                    <a:pt x="10994" y="3554"/>
                  </a:lnTo>
                  <a:lnTo>
                    <a:pt x="11023" y="3529"/>
                  </a:lnTo>
                  <a:lnTo>
                    <a:pt x="11051" y="3502"/>
                  </a:lnTo>
                  <a:lnTo>
                    <a:pt x="11078" y="3476"/>
                  </a:lnTo>
                  <a:lnTo>
                    <a:pt x="10953" y="3869"/>
                  </a:lnTo>
                  <a:lnTo>
                    <a:pt x="12028" y="3869"/>
                  </a:lnTo>
                  <a:lnTo>
                    <a:pt x="12955" y="1015"/>
                  </a:lnTo>
                  <a:lnTo>
                    <a:pt x="11865" y="1015"/>
                  </a:lnTo>
                  <a:lnTo>
                    <a:pt x="11368" y="2564"/>
                  </a:lnTo>
                  <a:lnTo>
                    <a:pt x="11368" y="2570"/>
                  </a:lnTo>
                  <a:lnTo>
                    <a:pt x="11367" y="2575"/>
                  </a:lnTo>
                  <a:lnTo>
                    <a:pt x="11364" y="2581"/>
                  </a:lnTo>
                  <a:lnTo>
                    <a:pt x="11360" y="2586"/>
                  </a:lnTo>
                  <a:lnTo>
                    <a:pt x="11338" y="2653"/>
                  </a:lnTo>
                  <a:lnTo>
                    <a:pt x="11328" y="2678"/>
                  </a:lnTo>
                  <a:lnTo>
                    <a:pt x="11318" y="2702"/>
                  </a:lnTo>
                  <a:lnTo>
                    <a:pt x="11307" y="2725"/>
                  </a:lnTo>
                  <a:lnTo>
                    <a:pt x="11295" y="2749"/>
                  </a:lnTo>
                  <a:lnTo>
                    <a:pt x="11282" y="2772"/>
                  </a:lnTo>
                  <a:lnTo>
                    <a:pt x="11268" y="2794"/>
                  </a:lnTo>
                  <a:lnTo>
                    <a:pt x="11254" y="2816"/>
                  </a:lnTo>
                  <a:lnTo>
                    <a:pt x="11239" y="2837"/>
                  </a:lnTo>
                  <a:lnTo>
                    <a:pt x="11222" y="2857"/>
                  </a:lnTo>
                  <a:lnTo>
                    <a:pt x="11205" y="2877"/>
                  </a:lnTo>
                  <a:lnTo>
                    <a:pt x="11188" y="2895"/>
                  </a:lnTo>
                  <a:lnTo>
                    <a:pt x="11170" y="2914"/>
                  </a:lnTo>
                  <a:lnTo>
                    <a:pt x="11151" y="2932"/>
                  </a:lnTo>
                  <a:lnTo>
                    <a:pt x="11131" y="2950"/>
                  </a:lnTo>
                  <a:lnTo>
                    <a:pt x="11112" y="2965"/>
                  </a:lnTo>
                  <a:lnTo>
                    <a:pt x="11091" y="2982"/>
                  </a:lnTo>
                  <a:lnTo>
                    <a:pt x="11070" y="2996"/>
                  </a:lnTo>
                  <a:lnTo>
                    <a:pt x="11047" y="3010"/>
                  </a:lnTo>
                  <a:lnTo>
                    <a:pt x="11024" y="3023"/>
                  </a:lnTo>
                  <a:lnTo>
                    <a:pt x="11002" y="3036"/>
                  </a:lnTo>
                  <a:lnTo>
                    <a:pt x="10978" y="3048"/>
                  </a:lnTo>
                  <a:lnTo>
                    <a:pt x="10955" y="3059"/>
                  </a:lnTo>
                  <a:lnTo>
                    <a:pt x="10930" y="3069"/>
                  </a:lnTo>
                  <a:lnTo>
                    <a:pt x="10905" y="3079"/>
                  </a:lnTo>
                  <a:lnTo>
                    <a:pt x="10880" y="3086"/>
                  </a:lnTo>
                  <a:lnTo>
                    <a:pt x="10854" y="3094"/>
                  </a:lnTo>
                  <a:lnTo>
                    <a:pt x="10828" y="3101"/>
                  </a:lnTo>
                  <a:lnTo>
                    <a:pt x="10801" y="3106"/>
                  </a:lnTo>
                  <a:lnTo>
                    <a:pt x="10775" y="3112"/>
                  </a:lnTo>
                  <a:lnTo>
                    <a:pt x="10748" y="3115"/>
                  </a:lnTo>
                  <a:lnTo>
                    <a:pt x="10721" y="3118"/>
                  </a:lnTo>
                  <a:lnTo>
                    <a:pt x="10693" y="3119"/>
                  </a:lnTo>
                  <a:lnTo>
                    <a:pt x="10680" y="3119"/>
                  </a:lnTo>
                  <a:lnTo>
                    <a:pt x="10668" y="3117"/>
                  </a:lnTo>
                  <a:lnTo>
                    <a:pt x="10655" y="3115"/>
                  </a:lnTo>
                  <a:lnTo>
                    <a:pt x="10644" y="3113"/>
                  </a:lnTo>
                  <a:lnTo>
                    <a:pt x="10632" y="3110"/>
                  </a:lnTo>
                  <a:lnTo>
                    <a:pt x="10621" y="3105"/>
                  </a:lnTo>
                  <a:lnTo>
                    <a:pt x="10610" y="3101"/>
                  </a:lnTo>
                  <a:lnTo>
                    <a:pt x="10599" y="3096"/>
                  </a:lnTo>
                  <a:lnTo>
                    <a:pt x="10589" y="3091"/>
                  </a:lnTo>
                  <a:lnTo>
                    <a:pt x="10578" y="3085"/>
                  </a:lnTo>
                  <a:lnTo>
                    <a:pt x="10568" y="3079"/>
                  </a:lnTo>
                  <a:lnTo>
                    <a:pt x="10559" y="3072"/>
                  </a:lnTo>
                  <a:lnTo>
                    <a:pt x="10549" y="3064"/>
                  </a:lnTo>
                  <a:lnTo>
                    <a:pt x="10541" y="3057"/>
                  </a:lnTo>
                  <a:lnTo>
                    <a:pt x="10532" y="3049"/>
                  </a:lnTo>
                  <a:lnTo>
                    <a:pt x="10524" y="3040"/>
                  </a:lnTo>
                  <a:lnTo>
                    <a:pt x="10516" y="3031"/>
                  </a:lnTo>
                  <a:lnTo>
                    <a:pt x="10509" y="3022"/>
                  </a:lnTo>
                  <a:lnTo>
                    <a:pt x="10502" y="3012"/>
                  </a:lnTo>
                  <a:lnTo>
                    <a:pt x="10495" y="3002"/>
                  </a:lnTo>
                  <a:lnTo>
                    <a:pt x="10489" y="2993"/>
                  </a:lnTo>
                  <a:lnTo>
                    <a:pt x="10483" y="2982"/>
                  </a:lnTo>
                  <a:lnTo>
                    <a:pt x="10479" y="2970"/>
                  </a:lnTo>
                  <a:lnTo>
                    <a:pt x="10473" y="2959"/>
                  </a:lnTo>
                  <a:lnTo>
                    <a:pt x="10470" y="2948"/>
                  </a:lnTo>
                  <a:lnTo>
                    <a:pt x="10465" y="2936"/>
                  </a:lnTo>
                  <a:lnTo>
                    <a:pt x="10462" y="2924"/>
                  </a:lnTo>
                  <a:lnTo>
                    <a:pt x="10460" y="2912"/>
                  </a:lnTo>
                  <a:lnTo>
                    <a:pt x="10458" y="2900"/>
                  </a:lnTo>
                  <a:lnTo>
                    <a:pt x="10457" y="2887"/>
                  </a:lnTo>
                  <a:lnTo>
                    <a:pt x="10456" y="2873"/>
                  </a:lnTo>
                  <a:lnTo>
                    <a:pt x="10456" y="2860"/>
                  </a:lnTo>
                  <a:lnTo>
                    <a:pt x="10457" y="2838"/>
                  </a:lnTo>
                  <a:lnTo>
                    <a:pt x="10460" y="2816"/>
                  </a:lnTo>
                  <a:lnTo>
                    <a:pt x="10464" y="2794"/>
                  </a:lnTo>
                  <a:lnTo>
                    <a:pt x="10470" y="2772"/>
                  </a:lnTo>
                  <a:lnTo>
                    <a:pt x="11034" y="1015"/>
                  </a:lnTo>
                  <a:lnTo>
                    <a:pt x="9951" y="1015"/>
                  </a:lnTo>
                  <a:lnTo>
                    <a:pt x="9306" y="3016"/>
                  </a:lnTo>
                  <a:lnTo>
                    <a:pt x="9296" y="3050"/>
                  </a:lnTo>
                  <a:lnTo>
                    <a:pt x="9288" y="3083"/>
                  </a:lnTo>
                  <a:lnTo>
                    <a:pt x="9282" y="3116"/>
                  </a:lnTo>
                  <a:lnTo>
                    <a:pt x="9276" y="3149"/>
                  </a:lnTo>
                  <a:lnTo>
                    <a:pt x="9271" y="3169"/>
                  </a:lnTo>
                  <a:lnTo>
                    <a:pt x="9266" y="3189"/>
                  </a:lnTo>
                  <a:lnTo>
                    <a:pt x="9262" y="3208"/>
                  </a:lnTo>
                  <a:lnTo>
                    <a:pt x="9260" y="3228"/>
                  </a:lnTo>
                  <a:lnTo>
                    <a:pt x="9256" y="3246"/>
                  </a:lnTo>
                  <a:lnTo>
                    <a:pt x="9255" y="3266"/>
                  </a:lnTo>
                  <a:lnTo>
                    <a:pt x="9254" y="3286"/>
                  </a:lnTo>
                  <a:lnTo>
                    <a:pt x="9254" y="3305"/>
                  </a:lnTo>
                  <a:lnTo>
                    <a:pt x="9254" y="3337"/>
                  </a:lnTo>
                  <a:lnTo>
                    <a:pt x="9256" y="3369"/>
                  </a:lnTo>
                  <a:lnTo>
                    <a:pt x="9261" y="3400"/>
                  </a:lnTo>
                  <a:lnTo>
                    <a:pt x="9266" y="3430"/>
                  </a:lnTo>
                  <a:lnTo>
                    <a:pt x="9273" y="3460"/>
                  </a:lnTo>
                  <a:lnTo>
                    <a:pt x="9280" y="3489"/>
                  </a:lnTo>
                  <a:lnTo>
                    <a:pt x="9290" y="3518"/>
                  </a:lnTo>
                  <a:lnTo>
                    <a:pt x="9300" y="3547"/>
                  </a:lnTo>
                  <a:lnTo>
                    <a:pt x="9313" y="3574"/>
                  </a:lnTo>
                  <a:lnTo>
                    <a:pt x="9326" y="3601"/>
                  </a:lnTo>
                  <a:lnTo>
                    <a:pt x="9340" y="3627"/>
                  </a:lnTo>
                  <a:lnTo>
                    <a:pt x="9356" y="3652"/>
                  </a:lnTo>
                  <a:lnTo>
                    <a:pt x="9373" y="3677"/>
                  </a:lnTo>
                  <a:lnTo>
                    <a:pt x="9391" y="3701"/>
                  </a:lnTo>
                  <a:lnTo>
                    <a:pt x="9410" y="3723"/>
                  </a:lnTo>
                  <a:lnTo>
                    <a:pt x="9430" y="3745"/>
                  </a:lnTo>
                  <a:lnTo>
                    <a:pt x="9451" y="3766"/>
                  </a:lnTo>
                  <a:lnTo>
                    <a:pt x="9473" y="3786"/>
                  </a:lnTo>
                  <a:lnTo>
                    <a:pt x="9496" y="3805"/>
                  </a:lnTo>
                  <a:lnTo>
                    <a:pt x="9519" y="3822"/>
                  </a:lnTo>
                  <a:lnTo>
                    <a:pt x="9544" y="3839"/>
                  </a:lnTo>
                  <a:lnTo>
                    <a:pt x="9570" y="3854"/>
                  </a:lnTo>
                  <a:lnTo>
                    <a:pt x="9596" y="3869"/>
                  </a:lnTo>
                  <a:lnTo>
                    <a:pt x="9623" y="3882"/>
                  </a:lnTo>
                  <a:lnTo>
                    <a:pt x="9650" y="3893"/>
                  </a:lnTo>
                  <a:lnTo>
                    <a:pt x="9679" y="3904"/>
                  </a:lnTo>
                  <a:lnTo>
                    <a:pt x="9708" y="3913"/>
                  </a:lnTo>
                  <a:lnTo>
                    <a:pt x="9738" y="3921"/>
                  </a:lnTo>
                  <a:lnTo>
                    <a:pt x="9768" y="3926"/>
                  </a:lnTo>
                  <a:lnTo>
                    <a:pt x="9798" y="3931"/>
                  </a:lnTo>
                  <a:lnTo>
                    <a:pt x="9830" y="3934"/>
                  </a:lnTo>
                  <a:lnTo>
                    <a:pt x="9861" y="3935"/>
                  </a:lnTo>
                  <a:lnTo>
                    <a:pt x="9868" y="3938"/>
                  </a:lnTo>
                  <a:lnTo>
                    <a:pt x="9875" y="3939"/>
                  </a:lnTo>
                  <a:lnTo>
                    <a:pt x="9881" y="3941"/>
                  </a:lnTo>
                  <a:lnTo>
                    <a:pt x="9889" y="3942"/>
                  </a:lnTo>
                  <a:lnTo>
                    <a:pt x="9904" y="3943"/>
                  </a:lnTo>
                  <a:lnTo>
                    <a:pt x="9921" y="3943"/>
                  </a:lnTo>
                  <a:lnTo>
                    <a:pt x="9929" y="3943"/>
                  </a:lnTo>
                  <a:lnTo>
                    <a:pt x="9936" y="3943"/>
                  </a:lnTo>
                  <a:close/>
                  <a:moveTo>
                    <a:pt x="8757" y="4439"/>
                  </a:moveTo>
                  <a:lnTo>
                    <a:pt x="8781" y="4440"/>
                  </a:lnTo>
                  <a:lnTo>
                    <a:pt x="8806" y="4444"/>
                  </a:lnTo>
                  <a:lnTo>
                    <a:pt x="8829" y="4448"/>
                  </a:lnTo>
                  <a:lnTo>
                    <a:pt x="8851" y="4455"/>
                  </a:lnTo>
                  <a:lnTo>
                    <a:pt x="8873" y="4463"/>
                  </a:lnTo>
                  <a:lnTo>
                    <a:pt x="8894" y="4471"/>
                  </a:lnTo>
                  <a:lnTo>
                    <a:pt x="8915" y="4480"/>
                  </a:lnTo>
                  <a:lnTo>
                    <a:pt x="8935" y="4491"/>
                  </a:lnTo>
                  <a:lnTo>
                    <a:pt x="8956" y="4503"/>
                  </a:lnTo>
                  <a:lnTo>
                    <a:pt x="8976" y="4517"/>
                  </a:lnTo>
                  <a:lnTo>
                    <a:pt x="8992" y="4531"/>
                  </a:lnTo>
                  <a:lnTo>
                    <a:pt x="9009" y="4547"/>
                  </a:lnTo>
                  <a:lnTo>
                    <a:pt x="9023" y="4564"/>
                  </a:lnTo>
                  <a:lnTo>
                    <a:pt x="9036" y="4583"/>
                  </a:lnTo>
                  <a:lnTo>
                    <a:pt x="9050" y="4604"/>
                  </a:lnTo>
                  <a:lnTo>
                    <a:pt x="9061" y="4625"/>
                  </a:lnTo>
                  <a:lnTo>
                    <a:pt x="9071" y="4648"/>
                  </a:lnTo>
                  <a:lnTo>
                    <a:pt x="9081" y="4671"/>
                  </a:lnTo>
                  <a:lnTo>
                    <a:pt x="9088" y="4694"/>
                  </a:lnTo>
                  <a:lnTo>
                    <a:pt x="9094" y="4720"/>
                  </a:lnTo>
                  <a:lnTo>
                    <a:pt x="9099" y="4745"/>
                  </a:lnTo>
                  <a:lnTo>
                    <a:pt x="9103" y="4770"/>
                  </a:lnTo>
                  <a:lnTo>
                    <a:pt x="9105" y="4798"/>
                  </a:lnTo>
                  <a:lnTo>
                    <a:pt x="9105" y="4824"/>
                  </a:lnTo>
                  <a:lnTo>
                    <a:pt x="9105" y="4852"/>
                  </a:lnTo>
                  <a:lnTo>
                    <a:pt x="9103" y="4880"/>
                  </a:lnTo>
                  <a:lnTo>
                    <a:pt x="9099" y="4905"/>
                  </a:lnTo>
                  <a:lnTo>
                    <a:pt x="9094" y="4930"/>
                  </a:lnTo>
                  <a:lnTo>
                    <a:pt x="9088" y="4956"/>
                  </a:lnTo>
                  <a:lnTo>
                    <a:pt x="9081" y="4979"/>
                  </a:lnTo>
                  <a:lnTo>
                    <a:pt x="9071" y="5002"/>
                  </a:lnTo>
                  <a:lnTo>
                    <a:pt x="9061" y="5025"/>
                  </a:lnTo>
                  <a:lnTo>
                    <a:pt x="9049" y="5046"/>
                  </a:lnTo>
                  <a:lnTo>
                    <a:pt x="9035" y="5067"/>
                  </a:lnTo>
                  <a:lnTo>
                    <a:pt x="9021" y="5086"/>
                  </a:lnTo>
                  <a:lnTo>
                    <a:pt x="9006" y="5103"/>
                  </a:lnTo>
                  <a:lnTo>
                    <a:pt x="8989" y="5119"/>
                  </a:lnTo>
                  <a:lnTo>
                    <a:pt x="8972" y="5133"/>
                  </a:lnTo>
                  <a:lnTo>
                    <a:pt x="8954" y="5147"/>
                  </a:lnTo>
                  <a:lnTo>
                    <a:pt x="8935" y="5159"/>
                  </a:lnTo>
                  <a:lnTo>
                    <a:pt x="8913" y="5169"/>
                  </a:lnTo>
                  <a:lnTo>
                    <a:pt x="8890" y="5178"/>
                  </a:lnTo>
                  <a:lnTo>
                    <a:pt x="8867" y="5185"/>
                  </a:lnTo>
                  <a:lnTo>
                    <a:pt x="8845" y="5192"/>
                  </a:lnTo>
                  <a:lnTo>
                    <a:pt x="8823" y="5196"/>
                  </a:lnTo>
                  <a:lnTo>
                    <a:pt x="8801" y="5201"/>
                  </a:lnTo>
                  <a:lnTo>
                    <a:pt x="8779" y="5202"/>
                  </a:lnTo>
                  <a:lnTo>
                    <a:pt x="8757" y="5203"/>
                  </a:lnTo>
                  <a:lnTo>
                    <a:pt x="8757" y="5121"/>
                  </a:lnTo>
                  <a:lnTo>
                    <a:pt x="8769" y="5121"/>
                  </a:lnTo>
                  <a:lnTo>
                    <a:pt x="8781" y="5120"/>
                  </a:lnTo>
                  <a:lnTo>
                    <a:pt x="8793" y="5119"/>
                  </a:lnTo>
                  <a:lnTo>
                    <a:pt x="8807" y="5117"/>
                  </a:lnTo>
                  <a:lnTo>
                    <a:pt x="8819" y="5115"/>
                  </a:lnTo>
                  <a:lnTo>
                    <a:pt x="8831" y="5111"/>
                  </a:lnTo>
                  <a:lnTo>
                    <a:pt x="8842" y="5108"/>
                  </a:lnTo>
                  <a:lnTo>
                    <a:pt x="8854" y="5104"/>
                  </a:lnTo>
                  <a:lnTo>
                    <a:pt x="8865" y="5099"/>
                  </a:lnTo>
                  <a:lnTo>
                    <a:pt x="8876" y="5094"/>
                  </a:lnTo>
                  <a:lnTo>
                    <a:pt x="8887" y="5087"/>
                  </a:lnTo>
                  <a:lnTo>
                    <a:pt x="8897" y="5081"/>
                  </a:lnTo>
                  <a:lnTo>
                    <a:pt x="8907" y="5074"/>
                  </a:lnTo>
                  <a:lnTo>
                    <a:pt x="8917" y="5065"/>
                  </a:lnTo>
                  <a:lnTo>
                    <a:pt x="8926" y="5056"/>
                  </a:lnTo>
                  <a:lnTo>
                    <a:pt x="8935" y="5047"/>
                  </a:lnTo>
                  <a:lnTo>
                    <a:pt x="8943" y="5037"/>
                  </a:lnTo>
                  <a:lnTo>
                    <a:pt x="8950" y="5026"/>
                  </a:lnTo>
                  <a:lnTo>
                    <a:pt x="8958" y="5015"/>
                  </a:lnTo>
                  <a:lnTo>
                    <a:pt x="8965" y="5004"/>
                  </a:lnTo>
                  <a:lnTo>
                    <a:pt x="8971" y="4992"/>
                  </a:lnTo>
                  <a:lnTo>
                    <a:pt x="8978" y="4980"/>
                  </a:lnTo>
                  <a:lnTo>
                    <a:pt x="8983" y="4967"/>
                  </a:lnTo>
                  <a:lnTo>
                    <a:pt x="8989" y="4952"/>
                  </a:lnTo>
                  <a:lnTo>
                    <a:pt x="8993" y="4939"/>
                  </a:lnTo>
                  <a:lnTo>
                    <a:pt x="8997" y="4924"/>
                  </a:lnTo>
                  <a:lnTo>
                    <a:pt x="9001" y="4908"/>
                  </a:lnTo>
                  <a:lnTo>
                    <a:pt x="9003" y="4893"/>
                  </a:lnTo>
                  <a:lnTo>
                    <a:pt x="9006" y="4876"/>
                  </a:lnTo>
                  <a:lnTo>
                    <a:pt x="9008" y="4860"/>
                  </a:lnTo>
                  <a:lnTo>
                    <a:pt x="9009" y="4843"/>
                  </a:lnTo>
                  <a:lnTo>
                    <a:pt x="9009" y="4824"/>
                  </a:lnTo>
                  <a:lnTo>
                    <a:pt x="9008" y="4804"/>
                  </a:lnTo>
                  <a:lnTo>
                    <a:pt x="9007" y="4781"/>
                  </a:lnTo>
                  <a:lnTo>
                    <a:pt x="9003" y="4762"/>
                  </a:lnTo>
                  <a:lnTo>
                    <a:pt x="9000" y="4742"/>
                  </a:lnTo>
                  <a:lnTo>
                    <a:pt x="8990" y="4704"/>
                  </a:lnTo>
                  <a:lnTo>
                    <a:pt x="8979" y="4669"/>
                  </a:lnTo>
                  <a:lnTo>
                    <a:pt x="8970" y="4653"/>
                  </a:lnTo>
                  <a:lnTo>
                    <a:pt x="8961" y="4638"/>
                  </a:lnTo>
                  <a:lnTo>
                    <a:pt x="8950" y="4623"/>
                  </a:lnTo>
                  <a:lnTo>
                    <a:pt x="8939" y="4609"/>
                  </a:lnTo>
                  <a:lnTo>
                    <a:pt x="8927" y="4596"/>
                  </a:lnTo>
                  <a:lnTo>
                    <a:pt x="8914" y="4585"/>
                  </a:lnTo>
                  <a:lnTo>
                    <a:pt x="8898" y="4575"/>
                  </a:lnTo>
                  <a:lnTo>
                    <a:pt x="8883" y="4565"/>
                  </a:lnTo>
                  <a:lnTo>
                    <a:pt x="8869" y="4555"/>
                  </a:lnTo>
                  <a:lnTo>
                    <a:pt x="8853" y="4547"/>
                  </a:lnTo>
                  <a:lnTo>
                    <a:pt x="8839" y="4541"/>
                  </a:lnTo>
                  <a:lnTo>
                    <a:pt x="8822" y="4536"/>
                  </a:lnTo>
                  <a:lnTo>
                    <a:pt x="8807" y="4532"/>
                  </a:lnTo>
                  <a:lnTo>
                    <a:pt x="8790" y="4530"/>
                  </a:lnTo>
                  <a:lnTo>
                    <a:pt x="8774" y="4529"/>
                  </a:lnTo>
                  <a:lnTo>
                    <a:pt x="8757" y="4529"/>
                  </a:lnTo>
                  <a:lnTo>
                    <a:pt x="8757" y="4439"/>
                  </a:lnTo>
                  <a:close/>
                  <a:moveTo>
                    <a:pt x="8400" y="4832"/>
                  </a:moveTo>
                  <a:lnTo>
                    <a:pt x="8400" y="4810"/>
                  </a:lnTo>
                  <a:lnTo>
                    <a:pt x="8401" y="4789"/>
                  </a:lnTo>
                  <a:lnTo>
                    <a:pt x="8404" y="4768"/>
                  </a:lnTo>
                  <a:lnTo>
                    <a:pt x="8406" y="4747"/>
                  </a:lnTo>
                  <a:lnTo>
                    <a:pt x="8409" y="4727"/>
                  </a:lnTo>
                  <a:lnTo>
                    <a:pt x="8414" y="4709"/>
                  </a:lnTo>
                  <a:lnTo>
                    <a:pt x="8418" y="4690"/>
                  </a:lnTo>
                  <a:lnTo>
                    <a:pt x="8424" y="4671"/>
                  </a:lnTo>
                  <a:lnTo>
                    <a:pt x="8430" y="4653"/>
                  </a:lnTo>
                  <a:lnTo>
                    <a:pt x="8437" y="4636"/>
                  </a:lnTo>
                  <a:lnTo>
                    <a:pt x="8444" y="4619"/>
                  </a:lnTo>
                  <a:lnTo>
                    <a:pt x="8453" y="4603"/>
                  </a:lnTo>
                  <a:lnTo>
                    <a:pt x="8463" y="4587"/>
                  </a:lnTo>
                  <a:lnTo>
                    <a:pt x="8473" y="4572"/>
                  </a:lnTo>
                  <a:lnTo>
                    <a:pt x="8485" y="4557"/>
                  </a:lnTo>
                  <a:lnTo>
                    <a:pt x="8496" y="4543"/>
                  </a:lnTo>
                  <a:lnTo>
                    <a:pt x="8510" y="4531"/>
                  </a:lnTo>
                  <a:lnTo>
                    <a:pt x="8523" y="4520"/>
                  </a:lnTo>
                  <a:lnTo>
                    <a:pt x="8537" y="4509"/>
                  </a:lnTo>
                  <a:lnTo>
                    <a:pt x="8551" y="4499"/>
                  </a:lnTo>
                  <a:lnTo>
                    <a:pt x="8566" y="4490"/>
                  </a:lnTo>
                  <a:lnTo>
                    <a:pt x="8581" y="4481"/>
                  </a:lnTo>
                  <a:lnTo>
                    <a:pt x="8597" y="4474"/>
                  </a:lnTo>
                  <a:lnTo>
                    <a:pt x="8612" y="4467"/>
                  </a:lnTo>
                  <a:lnTo>
                    <a:pt x="8629" y="4460"/>
                  </a:lnTo>
                  <a:lnTo>
                    <a:pt x="8647" y="4455"/>
                  </a:lnTo>
                  <a:lnTo>
                    <a:pt x="8664" y="4450"/>
                  </a:lnTo>
                  <a:lnTo>
                    <a:pt x="8682" y="4446"/>
                  </a:lnTo>
                  <a:lnTo>
                    <a:pt x="8700" y="4444"/>
                  </a:lnTo>
                  <a:lnTo>
                    <a:pt x="8718" y="4442"/>
                  </a:lnTo>
                  <a:lnTo>
                    <a:pt x="8737" y="4440"/>
                  </a:lnTo>
                  <a:lnTo>
                    <a:pt x="8757" y="4439"/>
                  </a:lnTo>
                  <a:lnTo>
                    <a:pt x="8757" y="4529"/>
                  </a:lnTo>
                  <a:lnTo>
                    <a:pt x="8729" y="4530"/>
                  </a:lnTo>
                  <a:lnTo>
                    <a:pt x="8704" y="4533"/>
                  </a:lnTo>
                  <a:lnTo>
                    <a:pt x="8692" y="4535"/>
                  </a:lnTo>
                  <a:lnTo>
                    <a:pt x="8680" y="4538"/>
                  </a:lnTo>
                  <a:lnTo>
                    <a:pt x="8668" y="4541"/>
                  </a:lnTo>
                  <a:lnTo>
                    <a:pt x="8657" y="4545"/>
                  </a:lnTo>
                  <a:lnTo>
                    <a:pt x="8645" y="4550"/>
                  </a:lnTo>
                  <a:lnTo>
                    <a:pt x="8634" y="4554"/>
                  </a:lnTo>
                  <a:lnTo>
                    <a:pt x="8624" y="4560"/>
                  </a:lnTo>
                  <a:lnTo>
                    <a:pt x="8615" y="4566"/>
                  </a:lnTo>
                  <a:lnTo>
                    <a:pt x="8605" y="4573"/>
                  </a:lnTo>
                  <a:lnTo>
                    <a:pt x="8596" y="4579"/>
                  </a:lnTo>
                  <a:lnTo>
                    <a:pt x="8587" y="4587"/>
                  </a:lnTo>
                  <a:lnTo>
                    <a:pt x="8578" y="4595"/>
                  </a:lnTo>
                  <a:lnTo>
                    <a:pt x="8569" y="4605"/>
                  </a:lnTo>
                  <a:lnTo>
                    <a:pt x="8560" y="4616"/>
                  </a:lnTo>
                  <a:lnTo>
                    <a:pt x="8552" y="4627"/>
                  </a:lnTo>
                  <a:lnTo>
                    <a:pt x="8544" y="4638"/>
                  </a:lnTo>
                  <a:lnTo>
                    <a:pt x="8536" y="4651"/>
                  </a:lnTo>
                  <a:lnTo>
                    <a:pt x="8530" y="4663"/>
                  </a:lnTo>
                  <a:lnTo>
                    <a:pt x="8524" y="4678"/>
                  </a:lnTo>
                  <a:lnTo>
                    <a:pt x="8518" y="4692"/>
                  </a:lnTo>
                  <a:lnTo>
                    <a:pt x="8513" y="4706"/>
                  </a:lnTo>
                  <a:lnTo>
                    <a:pt x="8509" y="4722"/>
                  </a:lnTo>
                  <a:lnTo>
                    <a:pt x="8505" y="4738"/>
                  </a:lnTo>
                  <a:lnTo>
                    <a:pt x="8502" y="4756"/>
                  </a:lnTo>
                  <a:lnTo>
                    <a:pt x="8500" y="4774"/>
                  </a:lnTo>
                  <a:lnTo>
                    <a:pt x="8499" y="4792"/>
                  </a:lnTo>
                  <a:lnTo>
                    <a:pt x="8497" y="4812"/>
                  </a:lnTo>
                  <a:lnTo>
                    <a:pt x="8496" y="4832"/>
                  </a:lnTo>
                  <a:lnTo>
                    <a:pt x="8497" y="4849"/>
                  </a:lnTo>
                  <a:lnTo>
                    <a:pt x="8499" y="4865"/>
                  </a:lnTo>
                  <a:lnTo>
                    <a:pt x="8500" y="4881"/>
                  </a:lnTo>
                  <a:lnTo>
                    <a:pt x="8502" y="4896"/>
                  </a:lnTo>
                  <a:lnTo>
                    <a:pt x="8505" y="4912"/>
                  </a:lnTo>
                  <a:lnTo>
                    <a:pt x="8509" y="4926"/>
                  </a:lnTo>
                  <a:lnTo>
                    <a:pt x="8513" y="4940"/>
                  </a:lnTo>
                  <a:lnTo>
                    <a:pt x="8517" y="4954"/>
                  </a:lnTo>
                  <a:lnTo>
                    <a:pt x="8523" y="4967"/>
                  </a:lnTo>
                  <a:lnTo>
                    <a:pt x="8528" y="4980"/>
                  </a:lnTo>
                  <a:lnTo>
                    <a:pt x="8534" y="4992"/>
                  </a:lnTo>
                  <a:lnTo>
                    <a:pt x="8541" y="5004"/>
                  </a:lnTo>
                  <a:lnTo>
                    <a:pt x="8548" y="5015"/>
                  </a:lnTo>
                  <a:lnTo>
                    <a:pt x="8555" y="5026"/>
                  </a:lnTo>
                  <a:lnTo>
                    <a:pt x="8563" y="5037"/>
                  </a:lnTo>
                  <a:lnTo>
                    <a:pt x="8571" y="5047"/>
                  </a:lnTo>
                  <a:lnTo>
                    <a:pt x="8581" y="5056"/>
                  </a:lnTo>
                  <a:lnTo>
                    <a:pt x="8591" y="5065"/>
                  </a:lnTo>
                  <a:lnTo>
                    <a:pt x="8601" y="5074"/>
                  </a:lnTo>
                  <a:lnTo>
                    <a:pt x="8611" y="5081"/>
                  </a:lnTo>
                  <a:lnTo>
                    <a:pt x="8622" y="5087"/>
                  </a:lnTo>
                  <a:lnTo>
                    <a:pt x="8632" y="5094"/>
                  </a:lnTo>
                  <a:lnTo>
                    <a:pt x="8643" y="5099"/>
                  </a:lnTo>
                  <a:lnTo>
                    <a:pt x="8654" y="5104"/>
                  </a:lnTo>
                  <a:lnTo>
                    <a:pt x="8665" y="5108"/>
                  </a:lnTo>
                  <a:lnTo>
                    <a:pt x="8678" y="5111"/>
                  </a:lnTo>
                  <a:lnTo>
                    <a:pt x="8689" y="5115"/>
                  </a:lnTo>
                  <a:lnTo>
                    <a:pt x="8701" y="5117"/>
                  </a:lnTo>
                  <a:lnTo>
                    <a:pt x="8713" y="5119"/>
                  </a:lnTo>
                  <a:lnTo>
                    <a:pt x="8725" y="5120"/>
                  </a:lnTo>
                  <a:lnTo>
                    <a:pt x="8737" y="5121"/>
                  </a:lnTo>
                  <a:lnTo>
                    <a:pt x="8749" y="5121"/>
                  </a:lnTo>
                  <a:lnTo>
                    <a:pt x="8757" y="5121"/>
                  </a:lnTo>
                  <a:lnTo>
                    <a:pt x="8757" y="5203"/>
                  </a:lnTo>
                  <a:lnTo>
                    <a:pt x="8729" y="5202"/>
                  </a:lnTo>
                  <a:lnTo>
                    <a:pt x="8704" y="5201"/>
                  </a:lnTo>
                  <a:lnTo>
                    <a:pt x="8679" y="5196"/>
                  </a:lnTo>
                  <a:lnTo>
                    <a:pt x="8654" y="5192"/>
                  </a:lnTo>
                  <a:lnTo>
                    <a:pt x="8631" y="5185"/>
                  </a:lnTo>
                  <a:lnTo>
                    <a:pt x="8608" y="5178"/>
                  </a:lnTo>
                  <a:lnTo>
                    <a:pt x="8586" y="5169"/>
                  </a:lnTo>
                  <a:lnTo>
                    <a:pt x="8564" y="5159"/>
                  </a:lnTo>
                  <a:lnTo>
                    <a:pt x="8545" y="5145"/>
                  </a:lnTo>
                  <a:lnTo>
                    <a:pt x="8526" y="5129"/>
                  </a:lnTo>
                  <a:lnTo>
                    <a:pt x="8510" y="5114"/>
                  </a:lnTo>
                  <a:lnTo>
                    <a:pt x="8493" y="5097"/>
                  </a:lnTo>
                  <a:lnTo>
                    <a:pt x="8479" y="5078"/>
                  </a:lnTo>
                  <a:lnTo>
                    <a:pt x="8465" y="5060"/>
                  </a:lnTo>
                  <a:lnTo>
                    <a:pt x="8460" y="5050"/>
                  </a:lnTo>
                  <a:lnTo>
                    <a:pt x="8454" y="5040"/>
                  </a:lnTo>
                  <a:lnTo>
                    <a:pt x="8449" y="5029"/>
                  </a:lnTo>
                  <a:lnTo>
                    <a:pt x="8444" y="5018"/>
                  </a:lnTo>
                  <a:lnTo>
                    <a:pt x="8435" y="4996"/>
                  </a:lnTo>
                  <a:lnTo>
                    <a:pt x="8426" y="4973"/>
                  </a:lnTo>
                  <a:lnTo>
                    <a:pt x="8418" y="4950"/>
                  </a:lnTo>
                  <a:lnTo>
                    <a:pt x="8411" y="4928"/>
                  </a:lnTo>
                  <a:lnTo>
                    <a:pt x="8407" y="4905"/>
                  </a:lnTo>
                  <a:lnTo>
                    <a:pt x="8404" y="4881"/>
                  </a:lnTo>
                  <a:lnTo>
                    <a:pt x="8401" y="4858"/>
                  </a:lnTo>
                  <a:lnTo>
                    <a:pt x="8400" y="4832"/>
                  </a:lnTo>
                  <a:close/>
                  <a:moveTo>
                    <a:pt x="7377" y="4439"/>
                  </a:moveTo>
                  <a:lnTo>
                    <a:pt x="7402" y="4440"/>
                  </a:lnTo>
                  <a:lnTo>
                    <a:pt x="7425" y="4444"/>
                  </a:lnTo>
                  <a:lnTo>
                    <a:pt x="7449" y="4448"/>
                  </a:lnTo>
                  <a:lnTo>
                    <a:pt x="7473" y="4455"/>
                  </a:lnTo>
                  <a:lnTo>
                    <a:pt x="7495" y="4463"/>
                  </a:lnTo>
                  <a:lnTo>
                    <a:pt x="7518" y="4471"/>
                  </a:lnTo>
                  <a:lnTo>
                    <a:pt x="7540" y="4480"/>
                  </a:lnTo>
                  <a:lnTo>
                    <a:pt x="7562" y="4491"/>
                  </a:lnTo>
                  <a:lnTo>
                    <a:pt x="7581" y="4503"/>
                  </a:lnTo>
                  <a:lnTo>
                    <a:pt x="7600" y="4517"/>
                  </a:lnTo>
                  <a:lnTo>
                    <a:pt x="7617" y="4531"/>
                  </a:lnTo>
                  <a:lnTo>
                    <a:pt x="7634" y="4547"/>
                  </a:lnTo>
                  <a:lnTo>
                    <a:pt x="7649" y="4564"/>
                  </a:lnTo>
                  <a:lnTo>
                    <a:pt x="7664" y="4583"/>
                  </a:lnTo>
                  <a:lnTo>
                    <a:pt x="7677" y="4604"/>
                  </a:lnTo>
                  <a:lnTo>
                    <a:pt x="7688" y="4625"/>
                  </a:lnTo>
                  <a:lnTo>
                    <a:pt x="7699" y="4648"/>
                  </a:lnTo>
                  <a:lnTo>
                    <a:pt x="7708" y="4671"/>
                  </a:lnTo>
                  <a:lnTo>
                    <a:pt x="7716" y="4694"/>
                  </a:lnTo>
                  <a:lnTo>
                    <a:pt x="7722" y="4720"/>
                  </a:lnTo>
                  <a:lnTo>
                    <a:pt x="7727" y="4745"/>
                  </a:lnTo>
                  <a:lnTo>
                    <a:pt x="7730" y="4770"/>
                  </a:lnTo>
                  <a:lnTo>
                    <a:pt x="7732" y="4798"/>
                  </a:lnTo>
                  <a:lnTo>
                    <a:pt x="7733" y="4824"/>
                  </a:lnTo>
                  <a:lnTo>
                    <a:pt x="7732" y="4852"/>
                  </a:lnTo>
                  <a:lnTo>
                    <a:pt x="7729" y="4880"/>
                  </a:lnTo>
                  <a:lnTo>
                    <a:pt x="7724" y="4905"/>
                  </a:lnTo>
                  <a:lnTo>
                    <a:pt x="7718" y="4930"/>
                  </a:lnTo>
                  <a:lnTo>
                    <a:pt x="7710" y="4956"/>
                  </a:lnTo>
                  <a:lnTo>
                    <a:pt x="7701" y="4979"/>
                  </a:lnTo>
                  <a:lnTo>
                    <a:pt x="7691" y="5002"/>
                  </a:lnTo>
                  <a:lnTo>
                    <a:pt x="7681" y="5025"/>
                  </a:lnTo>
                  <a:lnTo>
                    <a:pt x="7669" y="5046"/>
                  </a:lnTo>
                  <a:lnTo>
                    <a:pt x="7657" y="5067"/>
                  </a:lnTo>
                  <a:lnTo>
                    <a:pt x="7644" y="5086"/>
                  </a:lnTo>
                  <a:lnTo>
                    <a:pt x="7629" y="5103"/>
                  </a:lnTo>
                  <a:lnTo>
                    <a:pt x="7613" y="5119"/>
                  </a:lnTo>
                  <a:lnTo>
                    <a:pt x="7595" y="5133"/>
                  </a:lnTo>
                  <a:lnTo>
                    <a:pt x="7576" y="5147"/>
                  </a:lnTo>
                  <a:lnTo>
                    <a:pt x="7554" y="5159"/>
                  </a:lnTo>
                  <a:lnTo>
                    <a:pt x="7534" y="5169"/>
                  </a:lnTo>
                  <a:lnTo>
                    <a:pt x="7515" y="5178"/>
                  </a:lnTo>
                  <a:lnTo>
                    <a:pt x="7494" y="5185"/>
                  </a:lnTo>
                  <a:lnTo>
                    <a:pt x="7472" y="5192"/>
                  </a:lnTo>
                  <a:lnTo>
                    <a:pt x="7448" y="5196"/>
                  </a:lnTo>
                  <a:lnTo>
                    <a:pt x="7425" y="5201"/>
                  </a:lnTo>
                  <a:lnTo>
                    <a:pt x="7402" y="5202"/>
                  </a:lnTo>
                  <a:lnTo>
                    <a:pt x="7377" y="5203"/>
                  </a:lnTo>
                  <a:lnTo>
                    <a:pt x="7377" y="5121"/>
                  </a:lnTo>
                  <a:lnTo>
                    <a:pt x="7391" y="5121"/>
                  </a:lnTo>
                  <a:lnTo>
                    <a:pt x="7404" y="5120"/>
                  </a:lnTo>
                  <a:lnTo>
                    <a:pt x="7417" y="5119"/>
                  </a:lnTo>
                  <a:lnTo>
                    <a:pt x="7430" y="5117"/>
                  </a:lnTo>
                  <a:lnTo>
                    <a:pt x="7442" y="5115"/>
                  </a:lnTo>
                  <a:lnTo>
                    <a:pt x="7454" y="5111"/>
                  </a:lnTo>
                  <a:lnTo>
                    <a:pt x="7466" y="5108"/>
                  </a:lnTo>
                  <a:lnTo>
                    <a:pt x="7477" y="5104"/>
                  </a:lnTo>
                  <a:lnTo>
                    <a:pt x="7488" y="5099"/>
                  </a:lnTo>
                  <a:lnTo>
                    <a:pt x="7498" y="5094"/>
                  </a:lnTo>
                  <a:lnTo>
                    <a:pt x="7509" y="5087"/>
                  </a:lnTo>
                  <a:lnTo>
                    <a:pt x="7519" y="5081"/>
                  </a:lnTo>
                  <a:lnTo>
                    <a:pt x="7528" y="5074"/>
                  </a:lnTo>
                  <a:lnTo>
                    <a:pt x="7538" y="5065"/>
                  </a:lnTo>
                  <a:lnTo>
                    <a:pt x="7547" y="5056"/>
                  </a:lnTo>
                  <a:lnTo>
                    <a:pt x="7554" y="5047"/>
                  </a:lnTo>
                  <a:lnTo>
                    <a:pt x="7564" y="5037"/>
                  </a:lnTo>
                  <a:lnTo>
                    <a:pt x="7573" y="5026"/>
                  </a:lnTo>
                  <a:lnTo>
                    <a:pt x="7581" y="5015"/>
                  </a:lnTo>
                  <a:lnTo>
                    <a:pt x="7589" y="5004"/>
                  </a:lnTo>
                  <a:lnTo>
                    <a:pt x="7595" y="4992"/>
                  </a:lnTo>
                  <a:lnTo>
                    <a:pt x="7601" y="4980"/>
                  </a:lnTo>
                  <a:lnTo>
                    <a:pt x="7606" y="4967"/>
                  </a:lnTo>
                  <a:lnTo>
                    <a:pt x="7612" y="4952"/>
                  </a:lnTo>
                  <a:lnTo>
                    <a:pt x="7615" y="4939"/>
                  </a:lnTo>
                  <a:lnTo>
                    <a:pt x="7620" y="4924"/>
                  </a:lnTo>
                  <a:lnTo>
                    <a:pt x="7622" y="4908"/>
                  </a:lnTo>
                  <a:lnTo>
                    <a:pt x="7625" y="4893"/>
                  </a:lnTo>
                  <a:lnTo>
                    <a:pt x="7626" y="4876"/>
                  </a:lnTo>
                  <a:lnTo>
                    <a:pt x="7628" y="4860"/>
                  </a:lnTo>
                  <a:lnTo>
                    <a:pt x="7628" y="4843"/>
                  </a:lnTo>
                  <a:lnTo>
                    <a:pt x="7629" y="4824"/>
                  </a:lnTo>
                  <a:lnTo>
                    <a:pt x="7628" y="4804"/>
                  </a:lnTo>
                  <a:lnTo>
                    <a:pt x="7627" y="4781"/>
                  </a:lnTo>
                  <a:lnTo>
                    <a:pt x="7625" y="4762"/>
                  </a:lnTo>
                  <a:lnTo>
                    <a:pt x="7623" y="4742"/>
                  </a:lnTo>
                  <a:lnTo>
                    <a:pt x="7618" y="4723"/>
                  </a:lnTo>
                  <a:lnTo>
                    <a:pt x="7613" y="4704"/>
                  </a:lnTo>
                  <a:lnTo>
                    <a:pt x="7607" y="4687"/>
                  </a:lnTo>
                  <a:lnTo>
                    <a:pt x="7600" y="4669"/>
                  </a:lnTo>
                  <a:lnTo>
                    <a:pt x="7591" y="4653"/>
                  </a:lnTo>
                  <a:lnTo>
                    <a:pt x="7581" y="4638"/>
                  </a:lnTo>
                  <a:lnTo>
                    <a:pt x="7571" y="4623"/>
                  </a:lnTo>
                  <a:lnTo>
                    <a:pt x="7560" y="4609"/>
                  </a:lnTo>
                  <a:lnTo>
                    <a:pt x="7549" y="4596"/>
                  </a:lnTo>
                  <a:lnTo>
                    <a:pt x="7537" y="4585"/>
                  </a:lnTo>
                  <a:lnTo>
                    <a:pt x="7523" y="4575"/>
                  </a:lnTo>
                  <a:lnTo>
                    <a:pt x="7510" y="4565"/>
                  </a:lnTo>
                  <a:lnTo>
                    <a:pt x="7496" y="4555"/>
                  </a:lnTo>
                  <a:lnTo>
                    <a:pt x="7481" y="4547"/>
                  </a:lnTo>
                  <a:lnTo>
                    <a:pt x="7466" y="4541"/>
                  </a:lnTo>
                  <a:lnTo>
                    <a:pt x="7449" y="4536"/>
                  </a:lnTo>
                  <a:lnTo>
                    <a:pt x="7432" y="4532"/>
                  </a:lnTo>
                  <a:lnTo>
                    <a:pt x="7414" y="4530"/>
                  </a:lnTo>
                  <a:lnTo>
                    <a:pt x="7396" y="4529"/>
                  </a:lnTo>
                  <a:lnTo>
                    <a:pt x="7377" y="4529"/>
                  </a:lnTo>
                  <a:lnTo>
                    <a:pt x="7377" y="4439"/>
                  </a:lnTo>
                  <a:close/>
                  <a:moveTo>
                    <a:pt x="7021" y="4832"/>
                  </a:moveTo>
                  <a:lnTo>
                    <a:pt x="7021" y="4810"/>
                  </a:lnTo>
                  <a:lnTo>
                    <a:pt x="7022" y="4789"/>
                  </a:lnTo>
                  <a:lnTo>
                    <a:pt x="7024" y="4768"/>
                  </a:lnTo>
                  <a:lnTo>
                    <a:pt x="7028" y="4747"/>
                  </a:lnTo>
                  <a:lnTo>
                    <a:pt x="7031" y="4727"/>
                  </a:lnTo>
                  <a:lnTo>
                    <a:pt x="7036" y="4709"/>
                  </a:lnTo>
                  <a:lnTo>
                    <a:pt x="7042" y="4690"/>
                  </a:lnTo>
                  <a:lnTo>
                    <a:pt x="7047" y="4671"/>
                  </a:lnTo>
                  <a:lnTo>
                    <a:pt x="7055" y="4653"/>
                  </a:lnTo>
                  <a:lnTo>
                    <a:pt x="7063" y="4636"/>
                  </a:lnTo>
                  <a:lnTo>
                    <a:pt x="7071" y="4619"/>
                  </a:lnTo>
                  <a:lnTo>
                    <a:pt x="7081" y="4603"/>
                  </a:lnTo>
                  <a:lnTo>
                    <a:pt x="7091" y="4587"/>
                  </a:lnTo>
                  <a:lnTo>
                    <a:pt x="7100" y="4572"/>
                  </a:lnTo>
                  <a:lnTo>
                    <a:pt x="7113" y="4557"/>
                  </a:lnTo>
                  <a:lnTo>
                    <a:pt x="7125" y="4543"/>
                  </a:lnTo>
                  <a:lnTo>
                    <a:pt x="7136" y="4531"/>
                  </a:lnTo>
                  <a:lnTo>
                    <a:pt x="7148" y="4520"/>
                  </a:lnTo>
                  <a:lnTo>
                    <a:pt x="7161" y="4509"/>
                  </a:lnTo>
                  <a:lnTo>
                    <a:pt x="7174" y="4499"/>
                  </a:lnTo>
                  <a:lnTo>
                    <a:pt x="7189" y="4490"/>
                  </a:lnTo>
                  <a:lnTo>
                    <a:pt x="7203" y="4481"/>
                  </a:lnTo>
                  <a:lnTo>
                    <a:pt x="7219" y="4474"/>
                  </a:lnTo>
                  <a:lnTo>
                    <a:pt x="7234" y="4467"/>
                  </a:lnTo>
                  <a:lnTo>
                    <a:pt x="7251" y="4460"/>
                  </a:lnTo>
                  <a:lnTo>
                    <a:pt x="7267" y="4455"/>
                  </a:lnTo>
                  <a:lnTo>
                    <a:pt x="7284" y="4450"/>
                  </a:lnTo>
                  <a:lnTo>
                    <a:pt x="7301" y="4446"/>
                  </a:lnTo>
                  <a:lnTo>
                    <a:pt x="7320" y="4444"/>
                  </a:lnTo>
                  <a:lnTo>
                    <a:pt x="7339" y="4442"/>
                  </a:lnTo>
                  <a:lnTo>
                    <a:pt x="7358" y="4440"/>
                  </a:lnTo>
                  <a:lnTo>
                    <a:pt x="7377" y="4439"/>
                  </a:lnTo>
                  <a:lnTo>
                    <a:pt x="7377" y="4529"/>
                  </a:lnTo>
                  <a:lnTo>
                    <a:pt x="7352" y="4530"/>
                  </a:lnTo>
                  <a:lnTo>
                    <a:pt x="7328" y="4533"/>
                  </a:lnTo>
                  <a:lnTo>
                    <a:pt x="7305" y="4538"/>
                  </a:lnTo>
                  <a:lnTo>
                    <a:pt x="7283" y="4545"/>
                  </a:lnTo>
                  <a:lnTo>
                    <a:pt x="7261" y="4554"/>
                  </a:lnTo>
                  <a:lnTo>
                    <a:pt x="7240" y="4566"/>
                  </a:lnTo>
                  <a:lnTo>
                    <a:pt x="7219" y="4579"/>
                  </a:lnTo>
                  <a:lnTo>
                    <a:pt x="7199" y="4595"/>
                  </a:lnTo>
                  <a:lnTo>
                    <a:pt x="7189" y="4605"/>
                  </a:lnTo>
                  <a:lnTo>
                    <a:pt x="7181" y="4616"/>
                  </a:lnTo>
                  <a:lnTo>
                    <a:pt x="7172" y="4627"/>
                  </a:lnTo>
                  <a:lnTo>
                    <a:pt x="7166" y="4638"/>
                  </a:lnTo>
                  <a:lnTo>
                    <a:pt x="7159" y="4651"/>
                  </a:lnTo>
                  <a:lnTo>
                    <a:pt x="7152" y="4663"/>
                  </a:lnTo>
                  <a:lnTo>
                    <a:pt x="7147" y="4678"/>
                  </a:lnTo>
                  <a:lnTo>
                    <a:pt x="7142" y="4692"/>
                  </a:lnTo>
                  <a:lnTo>
                    <a:pt x="7138" y="4706"/>
                  </a:lnTo>
                  <a:lnTo>
                    <a:pt x="7135" y="4722"/>
                  </a:lnTo>
                  <a:lnTo>
                    <a:pt x="7131" y="4738"/>
                  </a:lnTo>
                  <a:lnTo>
                    <a:pt x="7129" y="4756"/>
                  </a:lnTo>
                  <a:lnTo>
                    <a:pt x="7127" y="4774"/>
                  </a:lnTo>
                  <a:lnTo>
                    <a:pt x="7126" y="4792"/>
                  </a:lnTo>
                  <a:lnTo>
                    <a:pt x="7125" y="4812"/>
                  </a:lnTo>
                  <a:lnTo>
                    <a:pt x="7125" y="4832"/>
                  </a:lnTo>
                  <a:lnTo>
                    <a:pt x="7126" y="4865"/>
                  </a:lnTo>
                  <a:lnTo>
                    <a:pt x="7129" y="4896"/>
                  </a:lnTo>
                  <a:lnTo>
                    <a:pt x="7131" y="4912"/>
                  </a:lnTo>
                  <a:lnTo>
                    <a:pt x="7134" y="4926"/>
                  </a:lnTo>
                  <a:lnTo>
                    <a:pt x="7137" y="4940"/>
                  </a:lnTo>
                  <a:lnTo>
                    <a:pt x="7141" y="4954"/>
                  </a:lnTo>
                  <a:lnTo>
                    <a:pt x="7146" y="4967"/>
                  </a:lnTo>
                  <a:lnTo>
                    <a:pt x="7150" y="4980"/>
                  </a:lnTo>
                  <a:lnTo>
                    <a:pt x="7156" y="4992"/>
                  </a:lnTo>
                  <a:lnTo>
                    <a:pt x="7162" y="5004"/>
                  </a:lnTo>
                  <a:lnTo>
                    <a:pt x="7169" y="5015"/>
                  </a:lnTo>
                  <a:lnTo>
                    <a:pt x="7176" y="5026"/>
                  </a:lnTo>
                  <a:lnTo>
                    <a:pt x="7183" y="5037"/>
                  </a:lnTo>
                  <a:lnTo>
                    <a:pt x="7191" y="5047"/>
                  </a:lnTo>
                  <a:lnTo>
                    <a:pt x="7201" y="5056"/>
                  </a:lnTo>
                  <a:lnTo>
                    <a:pt x="7211" y="5065"/>
                  </a:lnTo>
                  <a:lnTo>
                    <a:pt x="7221" y="5074"/>
                  </a:lnTo>
                  <a:lnTo>
                    <a:pt x="7232" y="5081"/>
                  </a:lnTo>
                  <a:lnTo>
                    <a:pt x="7243" y="5087"/>
                  </a:lnTo>
                  <a:lnTo>
                    <a:pt x="7253" y="5094"/>
                  </a:lnTo>
                  <a:lnTo>
                    <a:pt x="7264" y="5099"/>
                  </a:lnTo>
                  <a:lnTo>
                    <a:pt x="7276" y="5104"/>
                  </a:lnTo>
                  <a:lnTo>
                    <a:pt x="7287" y="5108"/>
                  </a:lnTo>
                  <a:lnTo>
                    <a:pt x="7299" y="5111"/>
                  </a:lnTo>
                  <a:lnTo>
                    <a:pt x="7311" y="5115"/>
                  </a:lnTo>
                  <a:lnTo>
                    <a:pt x="7324" y="5117"/>
                  </a:lnTo>
                  <a:lnTo>
                    <a:pt x="7337" y="5119"/>
                  </a:lnTo>
                  <a:lnTo>
                    <a:pt x="7350" y="5120"/>
                  </a:lnTo>
                  <a:lnTo>
                    <a:pt x="7363" y="5121"/>
                  </a:lnTo>
                  <a:lnTo>
                    <a:pt x="7377" y="5121"/>
                  </a:lnTo>
                  <a:lnTo>
                    <a:pt x="7377" y="5203"/>
                  </a:lnTo>
                  <a:lnTo>
                    <a:pt x="7352" y="5202"/>
                  </a:lnTo>
                  <a:lnTo>
                    <a:pt x="7327" y="5201"/>
                  </a:lnTo>
                  <a:lnTo>
                    <a:pt x="7303" y="5196"/>
                  </a:lnTo>
                  <a:lnTo>
                    <a:pt x="7278" y="5192"/>
                  </a:lnTo>
                  <a:lnTo>
                    <a:pt x="7255" y="5185"/>
                  </a:lnTo>
                  <a:lnTo>
                    <a:pt x="7233" y="5178"/>
                  </a:lnTo>
                  <a:lnTo>
                    <a:pt x="7211" y="5169"/>
                  </a:lnTo>
                  <a:lnTo>
                    <a:pt x="7191" y="5159"/>
                  </a:lnTo>
                  <a:lnTo>
                    <a:pt x="7170" y="5145"/>
                  </a:lnTo>
                  <a:lnTo>
                    <a:pt x="7151" y="5129"/>
                  </a:lnTo>
                  <a:lnTo>
                    <a:pt x="7134" y="5114"/>
                  </a:lnTo>
                  <a:lnTo>
                    <a:pt x="7117" y="5097"/>
                  </a:lnTo>
                  <a:lnTo>
                    <a:pt x="7103" y="5078"/>
                  </a:lnTo>
                  <a:lnTo>
                    <a:pt x="7089" y="5060"/>
                  </a:lnTo>
                  <a:lnTo>
                    <a:pt x="7077" y="5040"/>
                  </a:lnTo>
                  <a:lnTo>
                    <a:pt x="7065" y="5018"/>
                  </a:lnTo>
                  <a:lnTo>
                    <a:pt x="7055" y="4996"/>
                  </a:lnTo>
                  <a:lnTo>
                    <a:pt x="7045" y="4973"/>
                  </a:lnTo>
                  <a:lnTo>
                    <a:pt x="7039" y="4950"/>
                  </a:lnTo>
                  <a:lnTo>
                    <a:pt x="7032" y="4928"/>
                  </a:lnTo>
                  <a:lnTo>
                    <a:pt x="7026" y="4905"/>
                  </a:lnTo>
                  <a:lnTo>
                    <a:pt x="7023" y="4881"/>
                  </a:lnTo>
                  <a:lnTo>
                    <a:pt x="7021" y="4858"/>
                  </a:lnTo>
                  <a:lnTo>
                    <a:pt x="7021" y="4832"/>
                  </a:lnTo>
                  <a:close/>
                  <a:moveTo>
                    <a:pt x="6309" y="5195"/>
                  </a:moveTo>
                  <a:lnTo>
                    <a:pt x="6309" y="4455"/>
                  </a:lnTo>
                  <a:lnTo>
                    <a:pt x="6405" y="4455"/>
                  </a:lnTo>
                  <a:lnTo>
                    <a:pt x="6798" y="5033"/>
                  </a:lnTo>
                  <a:lnTo>
                    <a:pt x="6798" y="4455"/>
                  </a:lnTo>
                  <a:lnTo>
                    <a:pt x="6887" y="4455"/>
                  </a:lnTo>
                  <a:lnTo>
                    <a:pt x="6887" y="5195"/>
                  </a:lnTo>
                  <a:lnTo>
                    <a:pt x="6791" y="5195"/>
                  </a:lnTo>
                  <a:lnTo>
                    <a:pt x="6398" y="4610"/>
                  </a:lnTo>
                  <a:lnTo>
                    <a:pt x="6398" y="5195"/>
                  </a:lnTo>
                  <a:lnTo>
                    <a:pt x="6309" y="5195"/>
                  </a:lnTo>
                  <a:close/>
                  <a:moveTo>
                    <a:pt x="4127" y="5195"/>
                  </a:moveTo>
                  <a:lnTo>
                    <a:pt x="4127" y="4455"/>
                  </a:lnTo>
                  <a:lnTo>
                    <a:pt x="4662" y="4455"/>
                  </a:lnTo>
                  <a:lnTo>
                    <a:pt x="4662" y="4543"/>
                  </a:lnTo>
                  <a:lnTo>
                    <a:pt x="4231" y="4543"/>
                  </a:lnTo>
                  <a:lnTo>
                    <a:pt x="4231" y="4766"/>
                  </a:lnTo>
                  <a:lnTo>
                    <a:pt x="4640" y="4766"/>
                  </a:lnTo>
                  <a:lnTo>
                    <a:pt x="4640" y="4854"/>
                  </a:lnTo>
                  <a:lnTo>
                    <a:pt x="4231" y="4854"/>
                  </a:lnTo>
                  <a:lnTo>
                    <a:pt x="4231" y="5107"/>
                  </a:lnTo>
                  <a:lnTo>
                    <a:pt x="4684" y="5107"/>
                  </a:lnTo>
                  <a:lnTo>
                    <a:pt x="4684" y="5195"/>
                  </a:lnTo>
                  <a:lnTo>
                    <a:pt x="4127" y="5195"/>
                  </a:lnTo>
                  <a:close/>
                  <a:moveTo>
                    <a:pt x="8526" y="1015"/>
                  </a:moveTo>
                  <a:lnTo>
                    <a:pt x="8520" y="1015"/>
                  </a:lnTo>
                  <a:lnTo>
                    <a:pt x="8512" y="1015"/>
                  </a:lnTo>
                  <a:lnTo>
                    <a:pt x="8471" y="1015"/>
                  </a:lnTo>
                  <a:lnTo>
                    <a:pt x="8430" y="1017"/>
                  </a:lnTo>
                  <a:lnTo>
                    <a:pt x="8389" y="1019"/>
                  </a:lnTo>
                  <a:lnTo>
                    <a:pt x="8350" y="1023"/>
                  </a:lnTo>
                  <a:lnTo>
                    <a:pt x="8310" y="1027"/>
                  </a:lnTo>
                  <a:lnTo>
                    <a:pt x="8270" y="1033"/>
                  </a:lnTo>
                  <a:lnTo>
                    <a:pt x="8230" y="1039"/>
                  </a:lnTo>
                  <a:lnTo>
                    <a:pt x="8192" y="1047"/>
                  </a:lnTo>
                  <a:lnTo>
                    <a:pt x="8153" y="1056"/>
                  </a:lnTo>
                  <a:lnTo>
                    <a:pt x="8114" y="1065"/>
                  </a:lnTo>
                  <a:lnTo>
                    <a:pt x="8077" y="1076"/>
                  </a:lnTo>
                  <a:lnTo>
                    <a:pt x="8039" y="1087"/>
                  </a:lnTo>
                  <a:lnTo>
                    <a:pt x="8002" y="1099"/>
                  </a:lnTo>
                  <a:lnTo>
                    <a:pt x="7965" y="1112"/>
                  </a:lnTo>
                  <a:lnTo>
                    <a:pt x="7929" y="1125"/>
                  </a:lnTo>
                  <a:lnTo>
                    <a:pt x="7893" y="1141"/>
                  </a:lnTo>
                  <a:lnTo>
                    <a:pt x="7858" y="1156"/>
                  </a:lnTo>
                  <a:lnTo>
                    <a:pt x="7823" y="1173"/>
                  </a:lnTo>
                  <a:lnTo>
                    <a:pt x="7788" y="1190"/>
                  </a:lnTo>
                  <a:lnTo>
                    <a:pt x="7754" y="1209"/>
                  </a:lnTo>
                  <a:lnTo>
                    <a:pt x="7721" y="1228"/>
                  </a:lnTo>
                  <a:lnTo>
                    <a:pt x="7688" y="1248"/>
                  </a:lnTo>
                  <a:lnTo>
                    <a:pt x="7656" y="1269"/>
                  </a:lnTo>
                  <a:lnTo>
                    <a:pt x="7624" y="1290"/>
                  </a:lnTo>
                  <a:lnTo>
                    <a:pt x="7593" y="1312"/>
                  </a:lnTo>
                  <a:lnTo>
                    <a:pt x="7562" y="1335"/>
                  </a:lnTo>
                  <a:lnTo>
                    <a:pt x="7532" y="1359"/>
                  </a:lnTo>
                  <a:lnTo>
                    <a:pt x="7502" y="1384"/>
                  </a:lnTo>
                  <a:lnTo>
                    <a:pt x="7474" y="1409"/>
                  </a:lnTo>
                  <a:lnTo>
                    <a:pt x="7446" y="1435"/>
                  </a:lnTo>
                  <a:lnTo>
                    <a:pt x="7419" y="1462"/>
                  </a:lnTo>
                  <a:lnTo>
                    <a:pt x="7392" y="1489"/>
                  </a:lnTo>
                  <a:lnTo>
                    <a:pt x="7859" y="0"/>
                  </a:lnTo>
                  <a:lnTo>
                    <a:pt x="6776" y="0"/>
                  </a:lnTo>
                  <a:lnTo>
                    <a:pt x="5522" y="3943"/>
                  </a:lnTo>
                  <a:lnTo>
                    <a:pt x="6606" y="3943"/>
                  </a:lnTo>
                  <a:lnTo>
                    <a:pt x="7095" y="2393"/>
                  </a:lnTo>
                  <a:lnTo>
                    <a:pt x="7099" y="2388"/>
                  </a:lnTo>
                  <a:lnTo>
                    <a:pt x="7102" y="2383"/>
                  </a:lnTo>
                  <a:lnTo>
                    <a:pt x="7103" y="2380"/>
                  </a:lnTo>
                  <a:lnTo>
                    <a:pt x="7103" y="2379"/>
                  </a:lnTo>
                  <a:lnTo>
                    <a:pt x="7125" y="2305"/>
                  </a:lnTo>
                  <a:lnTo>
                    <a:pt x="7135" y="2281"/>
                  </a:lnTo>
                  <a:lnTo>
                    <a:pt x="7146" y="2256"/>
                  </a:lnTo>
                  <a:lnTo>
                    <a:pt x="7158" y="2233"/>
                  </a:lnTo>
                  <a:lnTo>
                    <a:pt x="7170" y="2211"/>
                  </a:lnTo>
                  <a:lnTo>
                    <a:pt x="7183" y="2188"/>
                  </a:lnTo>
                  <a:lnTo>
                    <a:pt x="7198" y="2166"/>
                  </a:lnTo>
                  <a:lnTo>
                    <a:pt x="7212" y="2145"/>
                  </a:lnTo>
                  <a:lnTo>
                    <a:pt x="7227" y="2124"/>
                  </a:lnTo>
                  <a:lnTo>
                    <a:pt x="7244" y="2104"/>
                  </a:lnTo>
                  <a:lnTo>
                    <a:pt x="7261" y="2084"/>
                  </a:lnTo>
                  <a:lnTo>
                    <a:pt x="7278" y="2066"/>
                  </a:lnTo>
                  <a:lnTo>
                    <a:pt x="7296" y="2047"/>
                  </a:lnTo>
                  <a:lnTo>
                    <a:pt x="7315" y="2029"/>
                  </a:lnTo>
                  <a:lnTo>
                    <a:pt x="7335" y="2011"/>
                  </a:lnTo>
                  <a:lnTo>
                    <a:pt x="7354" y="1995"/>
                  </a:lnTo>
                  <a:lnTo>
                    <a:pt x="7375" y="1979"/>
                  </a:lnTo>
                  <a:lnTo>
                    <a:pt x="7396" y="1964"/>
                  </a:lnTo>
                  <a:lnTo>
                    <a:pt x="7417" y="1950"/>
                  </a:lnTo>
                  <a:lnTo>
                    <a:pt x="7440" y="1936"/>
                  </a:lnTo>
                  <a:lnTo>
                    <a:pt x="7463" y="1923"/>
                  </a:lnTo>
                  <a:lnTo>
                    <a:pt x="7486" y="1911"/>
                  </a:lnTo>
                  <a:lnTo>
                    <a:pt x="7510" y="1900"/>
                  </a:lnTo>
                  <a:lnTo>
                    <a:pt x="7533" y="1890"/>
                  </a:lnTo>
                  <a:lnTo>
                    <a:pt x="7559" y="1880"/>
                  </a:lnTo>
                  <a:lnTo>
                    <a:pt x="7583" y="1871"/>
                  </a:lnTo>
                  <a:lnTo>
                    <a:pt x="7610" y="1864"/>
                  </a:lnTo>
                  <a:lnTo>
                    <a:pt x="7635" y="1857"/>
                  </a:lnTo>
                  <a:lnTo>
                    <a:pt x="7661" y="1851"/>
                  </a:lnTo>
                  <a:lnTo>
                    <a:pt x="7688" y="1846"/>
                  </a:lnTo>
                  <a:lnTo>
                    <a:pt x="7714" y="1843"/>
                  </a:lnTo>
                  <a:lnTo>
                    <a:pt x="7742" y="1839"/>
                  </a:lnTo>
                  <a:lnTo>
                    <a:pt x="7770" y="1837"/>
                  </a:lnTo>
                  <a:lnTo>
                    <a:pt x="7782" y="1839"/>
                  </a:lnTo>
                  <a:lnTo>
                    <a:pt x="7795" y="1842"/>
                  </a:lnTo>
                  <a:lnTo>
                    <a:pt x="7807" y="1844"/>
                  </a:lnTo>
                  <a:lnTo>
                    <a:pt x="7818" y="1847"/>
                  </a:lnTo>
                  <a:lnTo>
                    <a:pt x="7843" y="1856"/>
                  </a:lnTo>
                  <a:lnTo>
                    <a:pt x="7865" y="1866"/>
                  </a:lnTo>
                  <a:lnTo>
                    <a:pt x="7886" y="1878"/>
                  </a:lnTo>
                  <a:lnTo>
                    <a:pt x="7906" y="1891"/>
                  </a:lnTo>
                  <a:lnTo>
                    <a:pt x="7925" y="1907"/>
                  </a:lnTo>
                  <a:lnTo>
                    <a:pt x="7942" y="1923"/>
                  </a:lnTo>
                  <a:lnTo>
                    <a:pt x="7959" y="1941"/>
                  </a:lnTo>
                  <a:lnTo>
                    <a:pt x="7973" y="1961"/>
                  </a:lnTo>
                  <a:lnTo>
                    <a:pt x="7978" y="1971"/>
                  </a:lnTo>
                  <a:lnTo>
                    <a:pt x="7985" y="1981"/>
                  </a:lnTo>
                  <a:lnTo>
                    <a:pt x="7991" y="1992"/>
                  </a:lnTo>
                  <a:lnTo>
                    <a:pt x="7995" y="2003"/>
                  </a:lnTo>
                  <a:lnTo>
                    <a:pt x="7999" y="2014"/>
                  </a:lnTo>
                  <a:lnTo>
                    <a:pt x="8004" y="2025"/>
                  </a:lnTo>
                  <a:lnTo>
                    <a:pt x="8007" y="2037"/>
                  </a:lnTo>
                  <a:lnTo>
                    <a:pt x="8009" y="2048"/>
                  </a:lnTo>
                  <a:lnTo>
                    <a:pt x="8012" y="2060"/>
                  </a:lnTo>
                  <a:lnTo>
                    <a:pt x="8014" y="2072"/>
                  </a:lnTo>
                  <a:lnTo>
                    <a:pt x="8015" y="2084"/>
                  </a:lnTo>
                  <a:lnTo>
                    <a:pt x="8015" y="2096"/>
                  </a:lnTo>
                  <a:lnTo>
                    <a:pt x="8014" y="2120"/>
                  </a:lnTo>
                  <a:lnTo>
                    <a:pt x="8010" y="2142"/>
                  </a:lnTo>
                  <a:lnTo>
                    <a:pt x="8005" y="2164"/>
                  </a:lnTo>
                  <a:lnTo>
                    <a:pt x="7999" y="2186"/>
                  </a:lnTo>
                  <a:lnTo>
                    <a:pt x="7428" y="3943"/>
                  </a:lnTo>
                  <a:lnTo>
                    <a:pt x="8520" y="3943"/>
                  </a:lnTo>
                  <a:lnTo>
                    <a:pt x="9165" y="1941"/>
                  </a:lnTo>
                  <a:lnTo>
                    <a:pt x="9170" y="1928"/>
                  </a:lnTo>
                  <a:lnTo>
                    <a:pt x="9174" y="1912"/>
                  </a:lnTo>
                  <a:lnTo>
                    <a:pt x="9179" y="1897"/>
                  </a:lnTo>
                  <a:lnTo>
                    <a:pt x="9182" y="1881"/>
                  </a:lnTo>
                  <a:lnTo>
                    <a:pt x="9189" y="1848"/>
                  </a:lnTo>
                  <a:lnTo>
                    <a:pt x="9194" y="1815"/>
                  </a:lnTo>
                  <a:lnTo>
                    <a:pt x="9200" y="1796"/>
                  </a:lnTo>
                  <a:lnTo>
                    <a:pt x="9204" y="1776"/>
                  </a:lnTo>
                  <a:lnTo>
                    <a:pt x="9208" y="1757"/>
                  </a:lnTo>
                  <a:lnTo>
                    <a:pt x="9211" y="1737"/>
                  </a:lnTo>
                  <a:lnTo>
                    <a:pt x="9213" y="1716"/>
                  </a:lnTo>
                  <a:lnTo>
                    <a:pt x="9215" y="1696"/>
                  </a:lnTo>
                  <a:lnTo>
                    <a:pt x="9216" y="1674"/>
                  </a:lnTo>
                  <a:lnTo>
                    <a:pt x="9216" y="1653"/>
                  </a:lnTo>
                  <a:lnTo>
                    <a:pt x="9215" y="1621"/>
                  </a:lnTo>
                  <a:lnTo>
                    <a:pt x="9213" y="1589"/>
                  </a:lnTo>
                  <a:lnTo>
                    <a:pt x="9210" y="1558"/>
                  </a:lnTo>
                  <a:lnTo>
                    <a:pt x="9204" y="1528"/>
                  </a:lnTo>
                  <a:lnTo>
                    <a:pt x="9198" y="1498"/>
                  </a:lnTo>
                  <a:lnTo>
                    <a:pt x="9189" y="1469"/>
                  </a:lnTo>
                  <a:lnTo>
                    <a:pt x="9179" y="1440"/>
                  </a:lnTo>
                  <a:lnTo>
                    <a:pt x="9168" y="1412"/>
                  </a:lnTo>
                  <a:lnTo>
                    <a:pt x="9156" y="1385"/>
                  </a:lnTo>
                  <a:lnTo>
                    <a:pt x="9142" y="1358"/>
                  </a:lnTo>
                  <a:lnTo>
                    <a:pt x="9128" y="1332"/>
                  </a:lnTo>
                  <a:lnTo>
                    <a:pt x="9112" y="1307"/>
                  </a:lnTo>
                  <a:lnTo>
                    <a:pt x="9095" y="1283"/>
                  </a:lnTo>
                  <a:lnTo>
                    <a:pt x="9077" y="1259"/>
                  </a:lnTo>
                  <a:lnTo>
                    <a:pt x="9057" y="1237"/>
                  </a:lnTo>
                  <a:lnTo>
                    <a:pt x="9038" y="1215"/>
                  </a:lnTo>
                  <a:lnTo>
                    <a:pt x="9017" y="1194"/>
                  </a:lnTo>
                  <a:lnTo>
                    <a:pt x="8994" y="1175"/>
                  </a:lnTo>
                  <a:lnTo>
                    <a:pt x="8971" y="1156"/>
                  </a:lnTo>
                  <a:lnTo>
                    <a:pt x="8947" y="1139"/>
                  </a:lnTo>
                  <a:lnTo>
                    <a:pt x="8923" y="1122"/>
                  </a:lnTo>
                  <a:lnTo>
                    <a:pt x="8897" y="1107"/>
                  </a:lnTo>
                  <a:lnTo>
                    <a:pt x="8871" y="1092"/>
                  </a:lnTo>
                  <a:lnTo>
                    <a:pt x="8844" y="1079"/>
                  </a:lnTo>
                  <a:lnTo>
                    <a:pt x="8817" y="1067"/>
                  </a:lnTo>
                  <a:lnTo>
                    <a:pt x="8788" y="1057"/>
                  </a:lnTo>
                  <a:lnTo>
                    <a:pt x="8759" y="1047"/>
                  </a:lnTo>
                  <a:lnTo>
                    <a:pt x="8731" y="1039"/>
                  </a:lnTo>
                  <a:lnTo>
                    <a:pt x="8701" y="1033"/>
                  </a:lnTo>
                  <a:lnTo>
                    <a:pt x="8670" y="1028"/>
                  </a:lnTo>
                  <a:lnTo>
                    <a:pt x="8639" y="1024"/>
                  </a:lnTo>
                  <a:lnTo>
                    <a:pt x="8608" y="1022"/>
                  </a:lnTo>
                  <a:lnTo>
                    <a:pt x="8591" y="1022"/>
                  </a:lnTo>
                  <a:lnTo>
                    <a:pt x="8576" y="1022"/>
                  </a:lnTo>
                  <a:lnTo>
                    <a:pt x="8568" y="1020"/>
                  </a:lnTo>
                  <a:lnTo>
                    <a:pt x="8562" y="1019"/>
                  </a:lnTo>
                  <a:lnTo>
                    <a:pt x="8555" y="1017"/>
                  </a:lnTo>
                  <a:lnTo>
                    <a:pt x="8548" y="1015"/>
                  </a:lnTo>
                  <a:lnTo>
                    <a:pt x="8537" y="1015"/>
                  </a:lnTo>
                  <a:lnTo>
                    <a:pt x="8526" y="1015"/>
                  </a:lnTo>
                  <a:close/>
                  <a:moveTo>
                    <a:pt x="15062" y="2542"/>
                  </a:moveTo>
                  <a:lnTo>
                    <a:pt x="15000" y="2561"/>
                  </a:lnTo>
                  <a:lnTo>
                    <a:pt x="14938" y="2580"/>
                  </a:lnTo>
                  <a:lnTo>
                    <a:pt x="14875" y="2597"/>
                  </a:lnTo>
                  <a:lnTo>
                    <a:pt x="14811" y="2614"/>
                  </a:lnTo>
                  <a:lnTo>
                    <a:pt x="14747" y="2631"/>
                  </a:lnTo>
                  <a:lnTo>
                    <a:pt x="14682" y="2646"/>
                  </a:lnTo>
                  <a:lnTo>
                    <a:pt x="14617" y="2661"/>
                  </a:lnTo>
                  <a:lnTo>
                    <a:pt x="14551" y="2675"/>
                  </a:lnTo>
                  <a:lnTo>
                    <a:pt x="14533" y="2681"/>
                  </a:lnTo>
                  <a:lnTo>
                    <a:pt x="14516" y="2687"/>
                  </a:lnTo>
                  <a:lnTo>
                    <a:pt x="14500" y="2692"/>
                  </a:lnTo>
                  <a:lnTo>
                    <a:pt x="14483" y="2698"/>
                  </a:lnTo>
                  <a:lnTo>
                    <a:pt x="14483" y="2201"/>
                  </a:lnTo>
                  <a:lnTo>
                    <a:pt x="14537" y="2190"/>
                  </a:lnTo>
                  <a:lnTo>
                    <a:pt x="14588" y="2179"/>
                  </a:lnTo>
                  <a:lnTo>
                    <a:pt x="14635" y="2168"/>
                  </a:lnTo>
                  <a:lnTo>
                    <a:pt x="14678" y="2158"/>
                  </a:lnTo>
                  <a:lnTo>
                    <a:pt x="14718" y="2148"/>
                  </a:lnTo>
                  <a:lnTo>
                    <a:pt x="14755" y="2141"/>
                  </a:lnTo>
                  <a:lnTo>
                    <a:pt x="14788" y="2133"/>
                  </a:lnTo>
                  <a:lnTo>
                    <a:pt x="14817" y="2126"/>
                  </a:lnTo>
                  <a:lnTo>
                    <a:pt x="14864" y="2115"/>
                  </a:lnTo>
                  <a:lnTo>
                    <a:pt x="14912" y="2103"/>
                  </a:lnTo>
                  <a:lnTo>
                    <a:pt x="14960" y="2090"/>
                  </a:lnTo>
                  <a:lnTo>
                    <a:pt x="15009" y="2075"/>
                  </a:lnTo>
                  <a:lnTo>
                    <a:pt x="15059" y="2060"/>
                  </a:lnTo>
                  <a:lnTo>
                    <a:pt x="15110" y="2045"/>
                  </a:lnTo>
                  <a:lnTo>
                    <a:pt x="15164" y="2027"/>
                  </a:lnTo>
                  <a:lnTo>
                    <a:pt x="15218" y="2008"/>
                  </a:lnTo>
                  <a:lnTo>
                    <a:pt x="15225" y="1994"/>
                  </a:lnTo>
                  <a:lnTo>
                    <a:pt x="15233" y="1979"/>
                  </a:lnTo>
                  <a:lnTo>
                    <a:pt x="15240" y="1964"/>
                  </a:lnTo>
                  <a:lnTo>
                    <a:pt x="15245" y="1949"/>
                  </a:lnTo>
                  <a:lnTo>
                    <a:pt x="15251" y="1933"/>
                  </a:lnTo>
                  <a:lnTo>
                    <a:pt x="15255" y="1917"/>
                  </a:lnTo>
                  <a:lnTo>
                    <a:pt x="15260" y="1900"/>
                  </a:lnTo>
                  <a:lnTo>
                    <a:pt x="15262" y="1883"/>
                  </a:lnTo>
                  <a:lnTo>
                    <a:pt x="15265" y="1867"/>
                  </a:lnTo>
                  <a:lnTo>
                    <a:pt x="15266" y="1850"/>
                  </a:lnTo>
                  <a:lnTo>
                    <a:pt x="15267" y="1834"/>
                  </a:lnTo>
                  <a:lnTo>
                    <a:pt x="15267" y="1816"/>
                  </a:lnTo>
                  <a:lnTo>
                    <a:pt x="15267" y="1800"/>
                  </a:lnTo>
                  <a:lnTo>
                    <a:pt x="15266" y="1782"/>
                  </a:lnTo>
                  <a:lnTo>
                    <a:pt x="15265" y="1765"/>
                  </a:lnTo>
                  <a:lnTo>
                    <a:pt x="15262" y="1749"/>
                  </a:lnTo>
                  <a:lnTo>
                    <a:pt x="15245" y="1739"/>
                  </a:lnTo>
                  <a:lnTo>
                    <a:pt x="15228" y="1730"/>
                  </a:lnTo>
                  <a:lnTo>
                    <a:pt x="15210" y="1721"/>
                  </a:lnTo>
                  <a:lnTo>
                    <a:pt x="15192" y="1714"/>
                  </a:lnTo>
                  <a:lnTo>
                    <a:pt x="15156" y="1699"/>
                  </a:lnTo>
                  <a:lnTo>
                    <a:pt x="15118" y="1687"/>
                  </a:lnTo>
                  <a:lnTo>
                    <a:pt x="15082" y="1676"/>
                  </a:lnTo>
                  <a:lnTo>
                    <a:pt x="15046" y="1666"/>
                  </a:lnTo>
                  <a:lnTo>
                    <a:pt x="15012" y="1658"/>
                  </a:lnTo>
                  <a:lnTo>
                    <a:pt x="14980" y="1653"/>
                  </a:lnTo>
                  <a:lnTo>
                    <a:pt x="14951" y="1651"/>
                  </a:lnTo>
                  <a:lnTo>
                    <a:pt x="14922" y="1650"/>
                  </a:lnTo>
                  <a:lnTo>
                    <a:pt x="14893" y="1650"/>
                  </a:lnTo>
                  <a:lnTo>
                    <a:pt x="14864" y="1651"/>
                  </a:lnTo>
                  <a:lnTo>
                    <a:pt x="14836" y="1653"/>
                  </a:lnTo>
                  <a:lnTo>
                    <a:pt x="14807" y="1656"/>
                  </a:lnTo>
                  <a:lnTo>
                    <a:pt x="14779" y="1661"/>
                  </a:lnTo>
                  <a:lnTo>
                    <a:pt x="14752" y="1666"/>
                  </a:lnTo>
                  <a:lnTo>
                    <a:pt x="14724" y="1673"/>
                  </a:lnTo>
                  <a:lnTo>
                    <a:pt x="14697" y="1679"/>
                  </a:lnTo>
                  <a:lnTo>
                    <a:pt x="14671" y="1688"/>
                  </a:lnTo>
                  <a:lnTo>
                    <a:pt x="14646" y="1697"/>
                  </a:lnTo>
                  <a:lnTo>
                    <a:pt x="14620" y="1707"/>
                  </a:lnTo>
                  <a:lnTo>
                    <a:pt x="14596" y="1718"/>
                  </a:lnTo>
                  <a:lnTo>
                    <a:pt x="14573" y="1729"/>
                  </a:lnTo>
                  <a:lnTo>
                    <a:pt x="14551" y="1741"/>
                  </a:lnTo>
                  <a:lnTo>
                    <a:pt x="14533" y="1752"/>
                  </a:lnTo>
                  <a:lnTo>
                    <a:pt x="14516" y="1763"/>
                  </a:lnTo>
                  <a:lnTo>
                    <a:pt x="14500" y="1774"/>
                  </a:lnTo>
                  <a:lnTo>
                    <a:pt x="14483" y="1785"/>
                  </a:lnTo>
                  <a:lnTo>
                    <a:pt x="14483" y="1037"/>
                  </a:lnTo>
                  <a:lnTo>
                    <a:pt x="14553" y="1028"/>
                  </a:lnTo>
                  <a:lnTo>
                    <a:pt x="14620" y="1020"/>
                  </a:lnTo>
                  <a:lnTo>
                    <a:pt x="14688" y="1013"/>
                  </a:lnTo>
                  <a:lnTo>
                    <a:pt x="14755" y="1006"/>
                  </a:lnTo>
                  <a:lnTo>
                    <a:pt x="14822" y="1001"/>
                  </a:lnTo>
                  <a:lnTo>
                    <a:pt x="14891" y="996"/>
                  </a:lnTo>
                  <a:lnTo>
                    <a:pt x="14961" y="994"/>
                  </a:lnTo>
                  <a:lnTo>
                    <a:pt x="15032" y="993"/>
                  </a:lnTo>
                  <a:lnTo>
                    <a:pt x="15131" y="994"/>
                  </a:lnTo>
                  <a:lnTo>
                    <a:pt x="15229" y="996"/>
                  </a:lnTo>
                  <a:lnTo>
                    <a:pt x="15324" y="1001"/>
                  </a:lnTo>
                  <a:lnTo>
                    <a:pt x="15414" y="1007"/>
                  </a:lnTo>
                  <a:lnTo>
                    <a:pt x="15501" y="1015"/>
                  </a:lnTo>
                  <a:lnTo>
                    <a:pt x="15583" y="1024"/>
                  </a:lnTo>
                  <a:lnTo>
                    <a:pt x="15659" y="1034"/>
                  </a:lnTo>
                  <a:lnTo>
                    <a:pt x="15730" y="1045"/>
                  </a:lnTo>
                  <a:lnTo>
                    <a:pt x="15764" y="1049"/>
                  </a:lnTo>
                  <a:lnTo>
                    <a:pt x="15799" y="1056"/>
                  </a:lnTo>
                  <a:lnTo>
                    <a:pt x="15832" y="1064"/>
                  </a:lnTo>
                  <a:lnTo>
                    <a:pt x="15864" y="1073"/>
                  </a:lnTo>
                  <a:lnTo>
                    <a:pt x="15896" y="1084"/>
                  </a:lnTo>
                  <a:lnTo>
                    <a:pt x="15927" y="1097"/>
                  </a:lnTo>
                  <a:lnTo>
                    <a:pt x="15958" y="1110"/>
                  </a:lnTo>
                  <a:lnTo>
                    <a:pt x="15987" y="1124"/>
                  </a:lnTo>
                  <a:lnTo>
                    <a:pt x="16016" y="1141"/>
                  </a:lnTo>
                  <a:lnTo>
                    <a:pt x="16044" y="1158"/>
                  </a:lnTo>
                  <a:lnTo>
                    <a:pt x="16070" y="1177"/>
                  </a:lnTo>
                  <a:lnTo>
                    <a:pt x="16097" y="1197"/>
                  </a:lnTo>
                  <a:lnTo>
                    <a:pt x="16122" y="1218"/>
                  </a:lnTo>
                  <a:lnTo>
                    <a:pt x="16146" y="1240"/>
                  </a:lnTo>
                  <a:lnTo>
                    <a:pt x="16170" y="1263"/>
                  </a:lnTo>
                  <a:lnTo>
                    <a:pt x="16192" y="1288"/>
                  </a:lnTo>
                  <a:lnTo>
                    <a:pt x="16213" y="1312"/>
                  </a:lnTo>
                  <a:lnTo>
                    <a:pt x="16233" y="1338"/>
                  </a:lnTo>
                  <a:lnTo>
                    <a:pt x="16251" y="1366"/>
                  </a:lnTo>
                  <a:lnTo>
                    <a:pt x="16269" y="1393"/>
                  </a:lnTo>
                  <a:lnTo>
                    <a:pt x="16284" y="1422"/>
                  </a:lnTo>
                  <a:lnTo>
                    <a:pt x="16300" y="1452"/>
                  </a:lnTo>
                  <a:lnTo>
                    <a:pt x="16314" y="1482"/>
                  </a:lnTo>
                  <a:lnTo>
                    <a:pt x="16326" y="1514"/>
                  </a:lnTo>
                  <a:lnTo>
                    <a:pt x="16337" y="1546"/>
                  </a:lnTo>
                  <a:lnTo>
                    <a:pt x="16347" y="1578"/>
                  </a:lnTo>
                  <a:lnTo>
                    <a:pt x="16355" y="1611"/>
                  </a:lnTo>
                  <a:lnTo>
                    <a:pt x="16363" y="1645"/>
                  </a:lnTo>
                  <a:lnTo>
                    <a:pt x="16368" y="1679"/>
                  </a:lnTo>
                  <a:lnTo>
                    <a:pt x="16372" y="1715"/>
                  </a:lnTo>
                  <a:lnTo>
                    <a:pt x="16374" y="1750"/>
                  </a:lnTo>
                  <a:lnTo>
                    <a:pt x="16375" y="1785"/>
                  </a:lnTo>
                  <a:lnTo>
                    <a:pt x="16375" y="1816"/>
                  </a:lnTo>
                  <a:lnTo>
                    <a:pt x="16374" y="1845"/>
                  </a:lnTo>
                  <a:lnTo>
                    <a:pt x="16372" y="1872"/>
                  </a:lnTo>
                  <a:lnTo>
                    <a:pt x="16368" y="1900"/>
                  </a:lnTo>
                  <a:lnTo>
                    <a:pt x="16364" y="1926"/>
                  </a:lnTo>
                  <a:lnTo>
                    <a:pt x="16360" y="1953"/>
                  </a:lnTo>
                  <a:lnTo>
                    <a:pt x="16353" y="1981"/>
                  </a:lnTo>
                  <a:lnTo>
                    <a:pt x="16345" y="2008"/>
                  </a:lnTo>
                  <a:lnTo>
                    <a:pt x="16328" y="2067"/>
                  </a:lnTo>
                  <a:lnTo>
                    <a:pt x="16309" y="2131"/>
                  </a:lnTo>
                  <a:lnTo>
                    <a:pt x="16289" y="2198"/>
                  </a:lnTo>
                  <a:lnTo>
                    <a:pt x="16267" y="2271"/>
                  </a:lnTo>
                  <a:lnTo>
                    <a:pt x="16242" y="2349"/>
                  </a:lnTo>
                  <a:lnTo>
                    <a:pt x="16217" y="2432"/>
                  </a:lnTo>
                  <a:lnTo>
                    <a:pt x="16188" y="2521"/>
                  </a:lnTo>
                  <a:lnTo>
                    <a:pt x="16159" y="2616"/>
                  </a:lnTo>
                  <a:lnTo>
                    <a:pt x="16127" y="2717"/>
                  </a:lnTo>
                  <a:lnTo>
                    <a:pt x="16092" y="2825"/>
                  </a:lnTo>
                  <a:lnTo>
                    <a:pt x="16056" y="2940"/>
                  </a:lnTo>
                  <a:lnTo>
                    <a:pt x="16017" y="3061"/>
                  </a:lnTo>
                  <a:lnTo>
                    <a:pt x="15975" y="3190"/>
                  </a:lnTo>
                  <a:lnTo>
                    <a:pt x="15931" y="3327"/>
                  </a:lnTo>
                  <a:lnTo>
                    <a:pt x="15884" y="3471"/>
                  </a:lnTo>
                  <a:lnTo>
                    <a:pt x="15834" y="3624"/>
                  </a:lnTo>
                  <a:lnTo>
                    <a:pt x="15831" y="3636"/>
                  </a:lnTo>
                  <a:lnTo>
                    <a:pt x="15829" y="3647"/>
                  </a:lnTo>
                  <a:lnTo>
                    <a:pt x="15828" y="3660"/>
                  </a:lnTo>
                  <a:lnTo>
                    <a:pt x="15827" y="3672"/>
                  </a:lnTo>
                  <a:lnTo>
                    <a:pt x="15826" y="3697"/>
                  </a:lnTo>
                  <a:lnTo>
                    <a:pt x="15826" y="3721"/>
                  </a:lnTo>
                  <a:lnTo>
                    <a:pt x="15826" y="3740"/>
                  </a:lnTo>
                  <a:lnTo>
                    <a:pt x="15827" y="3760"/>
                  </a:lnTo>
                  <a:lnTo>
                    <a:pt x="15829" y="3778"/>
                  </a:lnTo>
                  <a:lnTo>
                    <a:pt x="15833" y="3797"/>
                  </a:lnTo>
                  <a:lnTo>
                    <a:pt x="15836" y="3816"/>
                  </a:lnTo>
                  <a:lnTo>
                    <a:pt x="15842" y="3835"/>
                  </a:lnTo>
                  <a:lnTo>
                    <a:pt x="15848" y="3852"/>
                  </a:lnTo>
                  <a:lnTo>
                    <a:pt x="15856" y="3869"/>
                  </a:lnTo>
                  <a:lnTo>
                    <a:pt x="15759" y="3869"/>
                  </a:lnTo>
                  <a:lnTo>
                    <a:pt x="15537" y="3869"/>
                  </a:lnTo>
                  <a:lnTo>
                    <a:pt x="15002" y="3869"/>
                  </a:lnTo>
                  <a:lnTo>
                    <a:pt x="14810" y="3869"/>
                  </a:lnTo>
                  <a:lnTo>
                    <a:pt x="14810" y="3862"/>
                  </a:lnTo>
                  <a:lnTo>
                    <a:pt x="14810" y="3861"/>
                  </a:lnTo>
                  <a:lnTo>
                    <a:pt x="14797" y="3839"/>
                  </a:lnTo>
                  <a:lnTo>
                    <a:pt x="14786" y="3816"/>
                  </a:lnTo>
                  <a:lnTo>
                    <a:pt x="14777" y="3792"/>
                  </a:lnTo>
                  <a:lnTo>
                    <a:pt x="14770" y="3767"/>
                  </a:lnTo>
                  <a:lnTo>
                    <a:pt x="14765" y="3742"/>
                  </a:lnTo>
                  <a:lnTo>
                    <a:pt x="14760" y="3715"/>
                  </a:lnTo>
                  <a:lnTo>
                    <a:pt x="14758" y="3689"/>
                  </a:lnTo>
                  <a:lnTo>
                    <a:pt x="14758" y="3661"/>
                  </a:lnTo>
                  <a:lnTo>
                    <a:pt x="14758" y="3645"/>
                  </a:lnTo>
                  <a:lnTo>
                    <a:pt x="14759" y="3629"/>
                  </a:lnTo>
                  <a:lnTo>
                    <a:pt x="14760" y="3614"/>
                  </a:lnTo>
                  <a:lnTo>
                    <a:pt x="14764" y="3598"/>
                  </a:lnTo>
                  <a:lnTo>
                    <a:pt x="14767" y="3583"/>
                  </a:lnTo>
                  <a:lnTo>
                    <a:pt x="14770" y="3568"/>
                  </a:lnTo>
                  <a:lnTo>
                    <a:pt x="14775" y="3551"/>
                  </a:lnTo>
                  <a:lnTo>
                    <a:pt x="14780" y="3536"/>
                  </a:lnTo>
                  <a:lnTo>
                    <a:pt x="14742" y="3564"/>
                  </a:lnTo>
                  <a:lnTo>
                    <a:pt x="14703" y="3593"/>
                  </a:lnTo>
                  <a:lnTo>
                    <a:pt x="14665" y="3618"/>
                  </a:lnTo>
                  <a:lnTo>
                    <a:pt x="14629" y="3643"/>
                  </a:lnTo>
                  <a:lnTo>
                    <a:pt x="14593" y="3666"/>
                  </a:lnTo>
                  <a:lnTo>
                    <a:pt x="14556" y="3688"/>
                  </a:lnTo>
                  <a:lnTo>
                    <a:pt x="14520" y="3708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500" y="3270"/>
                  </a:lnTo>
                  <a:lnTo>
                    <a:pt x="14516" y="3264"/>
                  </a:lnTo>
                  <a:lnTo>
                    <a:pt x="14533" y="3256"/>
                  </a:lnTo>
                  <a:lnTo>
                    <a:pt x="14551" y="3246"/>
                  </a:lnTo>
                  <a:lnTo>
                    <a:pt x="14574" y="3234"/>
                  </a:lnTo>
                  <a:lnTo>
                    <a:pt x="14596" y="3223"/>
                  </a:lnTo>
                  <a:lnTo>
                    <a:pt x="14617" y="3211"/>
                  </a:lnTo>
                  <a:lnTo>
                    <a:pt x="14638" y="3199"/>
                  </a:lnTo>
                  <a:lnTo>
                    <a:pt x="14658" y="3187"/>
                  </a:lnTo>
                  <a:lnTo>
                    <a:pt x="14678" y="3174"/>
                  </a:lnTo>
                  <a:lnTo>
                    <a:pt x="14695" y="3160"/>
                  </a:lnTo>
                  <a:lnTo>
                    <a:pt x="14713" y="3147"/>
                  </a:lnTo>
                  <a:lnTo>
                    <a:pt x="14731" y="3133"/>
                  </a:lnTo>
                  <a:lnTo>
                    <a:pt x="14747" y="3119"/>
                  </a:lnTo>
                  <a:lnTo>
                    <a:pt x="14763" y="3105"/>
                  </a:lnTo>
                  <a:lnTo>
                    <a:pt x="14777" y="3091"/>
                  </a:lnTo>
                  <a:lnTo>
                    <a:pt x="14792" y="3076"/>
                  </a:lnTo>
                  <a:lnTo>
                    <a:pt x="14806" y="3061"/>
                  </a:lnTo>
                  <a:lnTo>
                    <a:pt x="14819" y="3047"/>
                  </a:lnTo>
                  <a:lnTo>
                    <a:pt x="14832" y="3031"/>
                  </a:lnTo>
                  <a:lnTo>
                    <a:pt x="14845" y="3016"/>
                  </a:lnTo>
                  <a:lnTo>
                    <a:pt x="14859" y="2999"/>
                  </a:lnTo>
                  <a:lnTo>
                    <a:pt x="14872" y="2983"/>
                  </a:lnTo>
                  <a:lnTo>
                    <a:pt x="14885" y="2965"/>
                  </a:lnTo>
                  <a:lnTo>
                    <a:pt x="14897" y="2946"/>
                  </a:lnTo>
                  <a:lnTo>
                    <a:pt x="14909" y="2927"/>
                  </a:lnTo>
                  <a:lnTo>
                    <a:pt x="14921" y="2909"/>
                  </a:lnTo>
                  <a:lnTo>
                    <a:pt x="14933" y="2889"/>
                  </a:lnTo>
                  <a:lnTo>
                    <a:pt x="14954" y="2847"/>
                  </a:lnTo>
                  <a:lnTo>
                    <a:pt x="14974" y="2804"/>
                  </a:lnTo>
                  <a:lnTo>
                    <a:pt x="14992" y="2759"/>
                  </a:lnTo>
                  <a:lnTo>
                    <a:pt x="15010" y="2712"/>
                  </a:lnTo>
                  <a:lnTo>
                    <a:pt x="15062" y="2542"/>
                  </a:lnTo>
                  <a:close/>
                  <a:moveTo>
                    <a:pt x="14483" y="2698"/>
                  </a:moveTo>
                  <a:lnTo>
                    <a:pt x="14483" y="2201"/>
                  </a:lnTo>
                  <a:lnTo>
                    <a:pt x="14429" y="2212"/>
                  </a:lnTo>
                  <a:lnTo>
                    <a:pt x="14372" y="2223"/>
                  </a:lnTo>
                  <a:lnTo>
                    <a:pt x="14312" y="2234"/>
                  </a:lnTo>
                  <a:lnTo>
                    <a:pt x="14249" y="2247"/>
                  </a:lnTo>
                  <a:lnTo>
                    <a:pt x="14183" y="2259"/>
                  </a:lnTo>
                  <a:lnTo>
                    <a:pt x="14113" y="2271"/>
                  </a:lnTo>
                  <a:lnTo>
                    <a:pt x="14040" y="2284"/>
                  </a:lnTo>
                  <a:lnTo>
                    <a:pt x="13964" y="2297"/>
                  </a:lnTo>
                  <a:lnTo>
                    <a:pt x="13898" y="2311"/>
                  </a:lnTo>
                  <a:lnTo>
                    <a:pt x="13835" y="2324"/>
                  </a:lnTo>
                  <a:lnTo>
                    <a:pt x="13773" y="2338"/>
                  </a:lnTo>
                  <a:lnTo>
                    <a:pt x="13713" y="2354"/>
                  </a:lnTo>
                  <a:lnTo>
                    <a:pt x="13656" y="2370"/>
                  </a:lnTo>
                  <a:lnTo>
                    <a:pt x="13602" y="2388"/>
                  </a:lnTo>
                  <a:lnTo>
                    <a:pt x="13549" y="2405"/>
                  </a:lnTo>
                  <a:lnTo>
                    <a:pt x="13498" y="2424"/>
                  </a:lnTo>
                  <a:lnTo>
                    <a:pt x="13450" y="2444"/>
                  </a:lnTo>
                  <a:lnTo>
                    <a:pt x="13403" y="2464"/>
                  </a:lnTo>
                  <a:lnTo>
                    <a:pt x="13358" y="2485"/>
                  </a:lnTo>
                  <a:lnTo>
                    <a:pt x="13316" y="2507"/>
                  </a:lnTo>
                  <a:lnTo>
                    <a:pt x="13276" y="2529"/>
                  </a:lnTo>
                  <a:lnTo>
                    <a:pt x="13239" y="2552"/>
                  </a:lnTo>
                  <a:lnTo>
                    <a:pt x="13203" y="2577"/>
                  </a:lnTo>
                  <a:lnTo>
                    <a:pt x="13170" y="2601"/>
                  </a:lnTo>
                  <a:lnTo>
                    <a:pt x="13139" y="2627"/>
                  </a:lnTo>
                  <a:lnTo>
                    <a:pt x="13108" y="2655"/>
                  </a:lnTo>
                  <a:lnTo>
                    <a:pt x="13080" y="2681"/>
                  </a:lnTo>
                  <a:lnTo>
                    <a:pt x="13051" y="2709"/>
                  </a:lnTo>
                  <a:lnTo>
                    <a:pt x="13024" y="2738"/>
                  </a:lnTo>
                  <a:lnTo>
                    <a:pt x="12998" y="2767"/>
                  </a:lnTo>
                  <a:lnTo>
                    <a:pt x="12974" y="2797"/>
                  </a:lnTo>
                  <a:lnTo>
                    <a:pt x="12949" y="2828"/>
                  </a:lnTo>
                  <a:lnTo>
                    <a:pt x="12927" y="2860"/>
                  </a:lnTo>
                  <a:lnTo>
                    <a:pt x="12906" y="2894"/>
                  </a:lnTo>
                  <a:lnTo>
                    <a:pt x="12886" y="2929"/>
                  </a:lnTo>
                  <a:lnTo>
                    <a:pt x="12868" y="2965"/>
                  </a:lnTo>
                  <a:lnTo>
                    <a:pt x="12851" y="3002"/>
                  </a:lnTo>
                  <a:lnTo>
                    <a:pt x="12834" y="3042"/>
                  </a:lnTo>
                  <a:lnTo>
                    <a:pt x="12820" y="3084"/>
                  </a:lnTo>
                  <a:lnTo>
                    <a:pt x="12807" y="3127"/>
                  </a:lnTo>
                  <a:lnTo>
                    <a:pt x="12801" y="3150"/>
                  </a:lnTo>
                  <a:lnTo>
                    <a:pt x="12797" y="3174"/>
                  </a:lnTo>
                  <a:lnTo>
                    <a:pt x="12794" y="3196"/>
                  </a:lnTo>
                  <a:lnTo>
                    <a:pt x="12790" y="3219"/>
                  </a:lnTo>
                  <a:lnTo>
                    <a:pt x="12788" y="3242"/>
                  </a:lnTo>
                  <a:lnTo>
                    <a:pt x="12786" y="3264"/>
                  </a:lnTo>
                  <a:lnTo>
                    <a:pt x="12785" y="3285"/>
                  </a:lnTo>
                  <a:lnTo>
                    <a:pt x="12785" y="3305"/>
                  </a:lnTo>
                  <a:lnTo>
                    <a:pt x="12785" y="3313"/>
                  </a:lnTo>
                  <a:lnTo>
                    <a:pt x="12786" y="3340"/>
                  </a:lnTo>
                  <a:lnTo>
                    <a:pt x="12787" y="3368"/>
                  </a:lnTo>
                  <a:lnTo>
                    <a:pt x="12790" y="3394"/>
                  </a:lnTo>
                  <a:lnTo>
                    <a:pt x="12794" y="3420"/>
                  </a:lnTo>
                  <a:lnTo>
                    <a:pt x="12799" y="3445"/>
                  </a:lnTo>
                  <a:lnTo>
                    <a:pt x="12805" y="3470"/>
                  </a:lnTo>
                  <a:lnTo>
                    <a:pt x="12812" y="3495"/>
                  </a:lnTo>
                  <a:lnTo>
                    <a:pt x="12820" y="3519"/>
                  </a:lnTo>
                  <a:lnTo>
                    <a:pt x="12829" y="3542"/>
                  </a:lnTo>
                  <a:lnTo>
                    <a:pt x="12839" y="3564"/>
                  </a:lnTo>
                  <a:lnTo>
                    <a:pt x="12849" y="3587"/>
                  </a:lnTo>
                  <a:lnTo>
                    <a:pt x="12860" y="3608"/>
                  </a:lnTo>
                  <a:lnTo>
                    <a:pt x="12872" y="3630"/>
                  </a:lnTo>
                  <a:lnTo>
                    <a:pt x="12884" y="3651"/>
                  </a:lnTo>
                  <a:lnTo>
                    <a:pt x="12897" y="3671"/>
                  </a:lnTo>
                  <a:lnTo>
                    <a:pt x="12911" y="3691"/>
                  </a:lnTo>
                  <a:lnTo>
                    <a:pt x="12935" y="3720"/>
                  </a:lnTo>
                  <a:lnTo>
                    <a:pt x="12960" y="3746"/>
                  </a:lnTo>
                  <a:lnTo>
                    <a:pt x="12974" y="3760"/>
                  </a:lnTo>
                  <a:lnTo>
                    <a:pt x="12987" y="3772"/>
                  </a:lnTo>
                  <a:lnTo>
                    <a:pt x="13001" y="3784"/>
                  </a:lnTo>
                  <a:lnTo>
                    <a:pt x="13015" y="3796"/>
                  </a:lnTo>
                  <a:lnTo>
                    <a:pt x="13030" y="3807"/>
                  </a:lnTo>
                  <a:lnTo>
                    <a:pt x="13045" y="3818"/>
                  </a:lnTo>
                  <a:lnTo>
                    <a:pt x="13062" y="3829"/>
                  </a:lnTo>
                  <a:lnTo>
                    <a:pt x="13078" y="3839"/>
                  </a:lnTo>
                  <a:lnTo>
                    <a:pt x="13095" y="3849"/>
                  </a:lnTo>
                  <a:lnTo>
                    <a:pt x="13113" y="3858"/>
                  </a:lnTo>
                  <a:lnTo>
                    <a:pt x="13131" y="3867"/>
                  </a:lnTo>
                  <a:lnTo>
                    <a:pt x="13151" y="3875"/>
                  </a:lnTo>
                  <a:lnTo>
                    <a:pt x="13171" y="3883"/>
                  </a:lnTo>
                  <a:lnTo>
                    <a:pt x="13192" y="3891"/>
                  </a:lnTo>
                  <a:lnTo>
                    <a:pt x="13213" y="3897"/>
                  </a:lnTo>
                  <a:lnTo>
                    <a:pt x="13236" y="3904"/>
                  </a:lnTo>
                  <a:lnTo>
                    <a:pt x="13260" y="3911"/>
                  </a:lnTo>
                  <a:lnTo>
                    <a:pt x="13284" y="3916"/>
                  </a:lnTo>
                  <a:lnTo>
                    <a:pt x="13309" y="3921"/>
                  </a:lnTo>
                  <a:lnTo>
                    <a:pt x="13336" y="3925"/>
                  </a:lnTo>
                  <a:lnTo>
                    <a:pt x="13362" y="3929"/>
                  </a:lnTo>
                  <a:lnTo>
                    <a:pt x="13391" y="3933"/>
                  </a:lnTo>
                  <a:lnTo>
                    <a:pt x="13421" y="3936"/>
                  </a:lnTo>
                  <a:lnTo>
                    <a:pt x="13452" y="3938"/>
                  </a:lnTo>
                  <a:lnTo>
                    <a:pt x="13483" y="3941"/>
                  </a:lnTo>
                  <a:lnTo>
                    <a:pt x="13516" y="3942"/>
                  </a:lnTo>
                  <a:lnTo>
                    <a:pt x="13550" y="3943"/>
                  </a:lnTo>
                  <a:lnTo>
                    <a:pt x="13585" y="3943"/>
                  </a:lnTo>
                  <a:lnTo>
                    <a:pt x="13633" y="3944"/>
                  </a:lnTo>
                  <a:lnTo>
                    <a:pt x="13680" y="3943"/>
                  </a:lnTo>
                  <a:lnTo>
                    <a:pt x="13728" y="3941"/>
                  </a:lnTo>
                  <a:lnTo>
                    <a:pt x="13774" y="3937"/>
                  </a:lnTo>
                  <a:lnTo>
                    <a:pt x="13821" y="3933"/>
                  </a:lnTo>
                  <a:lnTo>
                    <a:pt x="13867" y="3927"/>
                  </a:lnTo>
                  <a:lnTo>
                    <a:pt x="13913" y="3921"/>
                  </a:lnTo>
                  <a:lnTo>
                    <a:pt x="13959" y="3913"/>
                  </a:lnTo>
                  <a:lnTo>
                    <a:pt x="14004" y="3904"/>
                  </a:lnTo>
                  <a:lnTo>
                    <a:pt x="14048" y="3894"/>
                  </a:lnTo>
                  <a:lnTo>
                    <a:pt x="14091" y="3883"/>
                  </a:lnTo>
                  <a:lnTo>
                    <a:pt x="14134" y="3872"/>
                  </a:lnTo>
                  <a:lnTo>
                    <a:pt x="14176" y="3859"/>
                  </a:lnTo>
                  <a:lnTo>
                    <a:pt x="14218" y="3846"/>
                  </a:lnTo>
                  <a:lnTo>
                    <a:pt x="14258" y="3831"/>
                  </a:lnTo>
                  <a:lnTo>
                    <a:pt x="14298" y="3817"/>
                  </a:lnTo>
                  <a:lnTo>
                    <a:pt x="14320" y="3808"/>
                  </a:lnTo>
                  <a:lnTo>
                    <a:pt x="14343" y="3799"/>
                  </a:lnTo>
                  <a:lnTo>
                    <a:pt x="14365" y="3788"/>
                  </a:lnTo>
                  <a:lnTo>
                    <a:pt x="14388" y="3778"/>
                  </a:lnTo>
                  <a:lnTo>
                    <a:pt x="14411" y="3766"/>
                  </a:lnTo>
                  <a:lnTo>
                    <a:pt x="14435" y="3754"/>
                  </a:lnTo>
                  <a:lnTo>
                    <a:pt x="14459" y="3742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447" y="3288"/>
                  </a:lnTo>
                  <a:lnTo>
                    <a:pt x="14410" y="3299"/>
                  </a:lnTo>
                  <a:lnTo>
                    <a:pt x="14373" y="3309"/>
                  </a:lnTo>
                  <a:lnTo>
                    <a:pt x="14335" y="3316"/>
                  </a:lnTo>
                  <a:lnTo>
                    <a:pt x="14298" y="3323"/>
                  </a:lnTo>
                  <a:lnTo>
                    <a:pt x="14260" y="3328"/>
                  </a:lnTo>
                  <a:lnTo>
                    <a:pt x="14223" y="3331"/>
                  </a:lnTo>
                  <a:lnTo>
                    <a:pt x="14186" y="3335"/>
                  </a:lnTo>
                  <a:lnTo>
                    <a:pt x="14145" y="3335"/>
                  </a:lnTo>
                  <a:lnTo>
                    <a:pt x="14108" y="3331"/>
                  </a:lnTo>
                  <a:lnTo>
                    <a:pt x="14091" y="3329"/>
                  </a:lnTo>
                  <a:lnTo>
                    <a:pt x="14075" y="3327"/>
                  </a:lnTo>
                  <a:lnTo>
                    <a:pt x="14060" y="3324"/>
                  </a:lnTo>
                  <a:lnTo>
                    <a:pt x="14046" y="3319"/>
                  </a:lnTo>
                  <a:lnTo>
                    <a:pt x="14033" y="3315"/>
                  </a:lnTo>
                  <a:lnTo>
                    <a:pt x="14019" y="3308"/>
                  </a:lnTo>
                  <a:lnTo>
                    <a:pt x="14006" y="3302"/>
                  </a:lnTo>
                  <a:lnTo>
                    <a:pt x="13995" y="3294"/>
                  </a:lnTo>
                  <a:lnTo>
                    <a:pt x="13983" y="3286"/>
                  </a:lnTo>
                  <a:lnTo>
                    <a:pt x="13972" y="3276"/>
                  </a:lnTo>
                  <a:lnTo>
                    <a:pt x="13961" y="3265"/>
                  </a:lnTo>
                  <a:lnTo>
                    <a:pt x="13949" y="3253"/>
                  </a:lnTo>
                  <a:lnTo>
                    <a:pt x="13941" y="3243"/>
                  </a:lnTo>
                  <a:lnTo>
                    <a:pt x="13933" y="3232"/>
                  </a:lnTo>
                  <a:lnTo>
                    <a:pt x="13927" y="3221"/>
                  </a:lnTo>
                  <a:lnTo>
                    <a:pt x="13920" y="3209"/>
                  </a:lnTo>
                  <a:lnTo>
                    <a:pt x="13914" y="3197"/>
                  </a:lnTo>
                  <a:lnTo>
                    <a:pt x="13910" y="3185"/>
                  </a:lnTo>
                  <a:lnTo>
                    <a:pt x="13906" y="3170"/>
                  </a:lnTo>
                  <a:lnTo>
                    <a:pt x="13903" y="3157"/>
                  </a:lnTo>
                  <a:lnTo>
                    <a:pt x="13900" y="3143"/>
                  </a:lnTo>
                  <a:lnTo>
                    <a:pt x="13899" y="3128"/>
                  </a:lnTo>
                  <a:lnTo>
                    <a:pt x="13899" y="3114"/>
                  </a:lnTo>
                  <a:lnTo>
                    <a:pt x="13899" y="3100"/>
                  </a:lnTo>
                  <a:lnTo>
                    <a:pt x="13901" y="3084"/>
                  </a:lnTo>
                  <a:lnTo>
                    <a:pt x="13903" y="3069"/>
                  </a:lnTo>
                  <a:lnTo>
                    <a:pt x="13907" y="3053"/>
                  </a:lnTo>
                  <a:lnTo>
                    <a:pt x="13912" y="3039"/>
                  </a:lnTo>
                  <a:lnTo>
                    <a:pt x="13918" y="3025"/>
                  </a:lnTo>
                  <a:lnTo>
                    <a:pt x="13924" y="3011"/>
                  </a:lnTo>
                  <a:lnTo>
                    <a:pt x="13932" y="2998"/>
                  </a:lnTo>
                  <a:lnTo>
                    <a:pt x="13940" y="2985"/>
                  </a:lnTo>
                  <a:lnTo>
                    <a:pt x="13949" y="2972"/>
                  </a:lnTo>
                  <a:lnTo>
                    <a:pt x="13958" y="2958"/>
                  </a:lnTo>
                  <a:lnTo>
                    <a:pt x="13967" y="2946"/>
                  </a:lnTo>
                  <a:lnTo>
                    <a:pt x="13977" y="2934"/>
                  </a:lnTo>
                  <a:lnTo>
                    <a:pt x="13999" y="2910"/>
                  </a:lnTo>
                  <a:lnTo>
                    <a:pt x="14023" y="2888"/>
                  </a:lnTo>
                  <a:lnTo>
                    <a:pt x="14048" y="2866"/>
                  </a:lnTo>
                  <a:lnTo>
                    <a:pt x="14076" y="2846"/>
                  </a:lnTo>
                  <a:lnTo>
                    <a:pt x="14106" y="2829"/>
                  </a:lnTo>
                  <a:lnTo>
                    <a:pt x="14142" y="2812"/>
                  </a:lnTo>
                  <a:lnTo>
                    <a:pt x="14184" y="2793"/>
                  </a:lnTo>
                  <a:lnTo>
                    <a:pt x="14233" y="2774"/>
                  </a:lnTo>
                  <a:lnTo>
                    <a:pt x="14286" y="2755"/>
                  </a:lnTo>
                  <a:lnTo>
                    <a:pt x="14345" y="2737"/>
                  </a:lnTo>
                  <a:lnTo>
                    <a:pt x="14411" y="2717"/>
                  </a:lnTo>
                  <a:lnTo>
                    <a:pt x="14483" y="2698"/>
                  </a:lnTo>
                  <a:close/>
                  <a:moveTo>
                    <a:pt x="14483" y="1037"/>
                  </a:moveTo>
                  <a:lnTo>
                    <a:pt x="14472" y="1037"/>
                  </a:lnTo>
                  <a:lnTo>
                    <a:pt x="14461" y="1037"/>
                  </a:lnTo>
                  <a:lnTo>
                    <a:pt x="14428" y="1043"/>
                  </a:lnTo>
                  <a:lnTo>
                    <a:pt x="14395" y="1049"/>
                  </a:lnTo>
                  <a:lnTo>
                    <a:pt x="14363" y="1056"/>
                  </a:lnTo>
                  <a:lnTo>
                    <a:pt x="14331" y="1064"/>
                  </a:lnTo>
                  <a:lnTo>
                    <a:pt x="14300" y="1071"/>
                  </a:lnTo>
                  <a:lnTo>
                    <a:pt x="14269" y="1080"/>
                  </a:lnTo>
                  <a:lnTo>
                    <a:pt x="14239" y="1089"/>
                  </a:lnTo>
                  <a:lnTo>
                    <a:pt x="14209" y="1099"/>
                  </a:lnTo>
                  <a:lnTo>
                    <a:pt x="14180" y="1109"/>
                  </a:lnTo>
                  <a:lnTo>
                    <a:pt x="14150" y="1120"/>
                  </a:lnTo>
                  <a:lnTo>
                    <a:pt x="14121" y="1131"/>
                  </a:lnTo>
                  <a:lnTo>
                    <a:pt x="14093" y="1142"/>
                  </a:lnTo>
                  <a:lnTo>
                    <a:pt x="14065" y="1154"/>
                  </a:lnTo>
                  <a:lnTo>
                    <a:pt x="14037" y="1166"/>
                  </a:lnTo>
                  <a:lnTo>
                    <a:pt x="14011" y="1179"/>
                  </a:lnTo>
                  <a:lnTo>
                    <a:pt x="13984" y="1193"/>
                  </a:lnTo>
                  <a:lnTo>
                    <a:pt x="13931" y="1220"/>
                  </a:lnTo>
                  <a:lnTo>
                    <a:pt x="13880" y="1250"/>
                  </a:lnTo>
                  <a:lnTo>
                    <a:pt x="13831" y="1282"/>
                  </a:lnTo>
                  <a:lnTo>
                    <a:pt x="13782" y="1314"/>
                  </a:lnTo>
                  <a:lnTo>
                    <a:pt x="13734" y="1348"/>
                  </a:lnTo>
                  <a:lnTo>
                    <a:pt x="13689" y="1385"/>
                  </a:lnTo>
                  <a:lnTo>
                    <a:pt x="13644" y="1421"/>
                  </a:lnTo>
                  <a:lnTo>
                    <a:pt x="13601" y="1460"/>
                  </a:lnTo>
                  <a:lnTo>
                    <a:pt x="13561" y="1499"/>
                  </a:lnTo>
                  <a:lnTo>
                    <a:pt x="13521" y="1541"/>
                  </a:lnTo>
                  <a:lnTo>
                    <a:pt x="13482" y="1587"/>
                  </a:lnTo>
                  <a:lnTo>
                    <a:pt x="13441" y="1635"/>
                  </a:lnTo>
                  <a:lnTo>
                    <a:pt x="13421" y="1661"/>
                  </a:lnTo>
                  <a:lnTo>
                    <a:pt x="13401" y="1687"/>
                  </a:lnTo>
                  <a:lnTo>
                    <a:pt x="13381" y="1715"/>
                  </a:lnTo>
                  <a:lnTo>
                    <a:pt x="13361" y="1743"/>
                  </a:lnTo>
                  <a:lnTo>
                    <a:pt x="13341" y="1772"/>
                  </a:lnTo>
                  <a:lnTo>
                    <a:pt x="13321" y="1803"/>
                  </a:lnTo>
                  <a:lnTo>
                    <a:pt x="13302" y="1835"/>
                  </a:lnTo>
                  <a:lnTo>
                    <a:pt x="13282" y="1867"/>
                  </a:lnTo>
                  <a:lnTo>
                    <a:pt x="14305" y="1978"/>
                  </a:lnTo>
                  <a:lnTo>
                    <a:pt x="14327" y="1946"/>
                  </a:lnTo>
                  <a:lnTo>
                    <a:pt x="14350" y="1917"/>
                  </a:lnTo>
                  <a:lnTo>
                    <a:pt x="14372" y="1890"/>
                  </a:lnTo>
                  <a:lnTo>
                    <a:pt x="14395" y="1866"/>
                  </a:lnTo>
                  <a:lnTo>
                    <a:pt x="14417" y="1843"/>
                  </a:lnTo>
                  <a:lnTo>
                    <a:pt x="14439" y="1822"/>
                  </a:lnTo>
                  <a:lnTo>
                    <a:pt x="14461" y="1803"/>
                  </a:lnTo>
                  <a:lnTo>
                    <a:pt x="14483" y="1785"/>
                  </a:lnTo>
                  <a:lnTo>
                    <a:pt x="14483" y="1037"/>
                  </a:lnTo>
                  <a:close/>
                  <a:moveTo>
                    <a:pt x="9580" y="4906"/>
                  </a:moveTo>
                  <a:lnTo>
                    <a:pt x="9580" y="4818"/>
                  </a:lnTo>
                  <a:lnTo>
                    <a:pt x="9891" y="4818"/>
                  </a:lnTo>
                  <a:lnTo>
                    <a:pt x="9891" y="5092"/>
                  </a:lnTo>
                  <a:lnTo>
                    <a:pt x="9854" y="5118"/>
                  </a:lnTo>
                  <a:lnTo>
                    <a:pt x="9817" y="5142"/>
                  </a:lnTo>
                  <a:lnTo>
                    <a:pt x="9800" y="5152"/>
                  </a:lnTo>
                  <a:lnTo>
                    <a:pt x="9781" y="5163"/>
                  </a:lnTo>
                  <a:lnTo>
                    <a:pt x="9762" y="5172"/>
                  </a:lnTo>
                  <a:lnTo>
                    <a:pt x="9743" y="5181"/>
                  </a:lnTo>
                  <a:lnTo>
                    <a:pt x="9723" y="5186"/>
                  </a:lnTo>
                  <a:lnTo>
                    <a:pt x="9705" y="5191"/>
                  </a:lnTo>
                  <a:lnTo>
                    <a:pt x="9685" y="5194"/>
                  </a:lnTo>
                  <a:lnTo>
                    <a:pt x="9665" y="5197"/>
                  </a:lnTo>
                  <a:lnTo>
                    <a:pt x="9646" y="5200"/>
                  </a:lnTo>
                  <a:lnTo>
                    <a:pt x="9626" y="5202"/>
                  </a:lnTo>
                  <a:lnTo>
                    <a:pt x="9606" y="5203"/>
                  </a:lnTo>
                  <a:lnTo>
                    <a:pt x="9588" y="5203"/>
                  </a:lnTo>
                  <a:lnTo>
                    <a:pt x="9560" y="5202"/>
                  </a:lnTo>
                  <a:lnTo>
                    <a:pt x="9533" y="5201"/>
                  </a:lnTo>
                  <a:lnTo>
                    <a:pt x="9507" y="5196"/>
                  </a:lnTo>
                  <a:lnTo>
                    <a:pt x="9481" y="5192"/>
                  </a:lnTo>
                  <a:lnTo>
                    <a:pt x="9457" y="5185"/>
                  </a:lnTo>
                  <a:lnTo>
                    <a:pt x="9433" y="5178"/>
                  </a:lnTo>
                  <a:lnTo>
                    <a:pt x="9410" y="5169"/>
                  </a:lnTo>
                  <a:lnTo>
                    <a:pt x="9388" y="5159"/>
                  </a:lnTo>
                  <a:lnTo>
                    <a:pt x="9366" y="5147"/>
                  </a:lnTo>
                  <a:lnTo>
                    <a:pt x="9346" y="5133"/>
                  </a:lnTo>
                  <a:lnTo>
                    <a:pt x="9327" y="5119"/>
                  </a:lnTo>
                  <a:lnTo>
                    <a:pt x="9309" y="5103"/>
                  </a:lnTo>
                  <a:lnTo>
                    <a:pt x="9294" y="5086"/>
                  </a:lnTo>
                  <a:lnTo>
                    <a:pt x="9278" y="5067"/>
                  </a:lnTo>
                  <a:lnTo>
                    <a:pt x="9265" y="5046"/>
                  </a:lnTo>
                  <a:lnTo>
                    <a:pt x="9254" y="5025"/>
                  </a:lnTo>
                  <a:lnTo>
                    <a:pt x="9243" y="5002"/>
                  </a:lnTo>
                  <a:lnTo>
                    <a:pt x="9234" y="4979"/>
                  </a:lnTo>
                  <a:lnTo>
                    <a:pt x="9226" y="4956"/>
                  </a:lnTo>
                  <a:lnTo>
                    <a:pt x="9220" y="4930"/>
                  </a:lnTo>
                  <a:lnTo>
                    <a:pt x="9215" y="4905"/>
                  </a:lnTo>
                  <a:lnTo>
                    <a:pt x="9212" y="4880"/>
                  </a:lnTo>
                  <a:lnTo>
                    <a:pt x="9210" y="4852"/>
                  </a:lnTo>
                  <a:lnTo>
                    <a:pt x="9209" y="4824"/>
                  </a:lnTo>
                  <a:lnTo>
                    <a:pt x="9210" y="4800"/>
                  </a:lnTo>
                  <a:lnTo>
                    <a:pt x="9212" y="4775"/>
                  </a:lnTo>
                  <a:lnTo>
                    <a:pt x="9215" y="4749"/>
                  </a:lnTo>
                  <a:lnTo>
                    <a:pt x="9220" y="4725"/>
                  </a:lnTo>
                  <a:lnTo>
                    <a:pt x="9226" y="4700"/>
                  </a:lnTo>
                  <a:lnTo>
                    <a:pt x="9234" y="4674"/>
                  </a:lnTo>
                  <a:lnTo>
                    <a:pt x="9243" y="4650"/>
                  </a:lnTo>
                  <a:lnTo>
                    <a:pt x="9254" y="4625"/>
                  </a:lnTo>
                  <a:lnTo>
                    <a:pt x="9265" y="4604"/>
                  </a:lnTo>
                  <a:lnTo>
                    <a:pt x="9278" y="4583"/>
                  </a:lnTo>
                  <a:lnTo>
                    <a:pt x="9293" y="4564"/>
                  </a:lnTo>
                  <a:lnTo>
                    <a:pt x="9308" y="4546"/>
                  </a:lnTo>
                  <a:lnTo>
                    <a:pt x="9325" y="4529"/>
                  </a:lnTo>
                  <a:lnTo>
                    <a:pt x="9342" y="4513"/>
                  </a:lnTo>
                  <a:lnTo>
                    <a:pt x="9361" y="4498"/>
                  </a:lnTo>
                  <a:lnTo>
                    <a:pt x="9380" y="4485"/>
                  </a:lnTo>
                  <a:lnTo>
                    <a:pt x="9402" y="4474"/>
                  </a:lnTo>
                  <a:lnTo>
                    <a:pt x="9425" y="4465"/>
                  </a:lnTo>
                  <a:lnTo>
                    <a:pt x="9449" y="4457"/>
                  </a:lnTo>
                  <a:lnTo>
                    <a:pt x="9474" y="4450"/>
                  </a:lnTo>
                  <a:lnTo>
                    <a:pt x="9499" y="4446"/>
                  </a:lnTo>
                  <a:lnTo>
                    <a:pt x="9526" y="4443"/>
                  </a:lnTo>
                  <a:lnTo>
                    <a:pt x="9552" y="4440"/>
                  </a:lnTo>
                  <a:lnTo>
                    <a:pt x="9580" y="4439"/>
                  </a:lnTo>
                  <a:lnTo>
                    <a:pt x="9600" y="4440"/>
                  </a:lnTo>
                  <a:lnTo>
                    <a:pt x="9617" y="4442"/>
                  </a:lnTo>
                  <a:lnTo>
                    <a:pt x="9636" y="4445"/>
                  </a:lnTo>
                  <a:lnTo>
                    <a:pt x="9654" y="4449"/>
                  </a:lnTo>
                  <a:lnTo>
                    <a:pt x="9688" y="4458"/>
                  </a:lnTo>
                  <a:lnTo>
                    <a:pt x="9721" y="4469"/>
                  </a:lnTo>
                  <a:lnTo>
                    <a:pt x="9738" y="4475"/>
                  </a:lnTo>
                  <a:lnTo>
                    <a:pt x="9753" y="4482"/>
                  </a:lnTo>
                  <a:lnTo>
                    <a:pt x="9768" y="4489"/>
                  </a:lnTo>
                  <a:lnTo>
                    <a:pt x="9781" y="4498"/>
                  </a:lnTo>
                  <a:lnTo>
                    <a:pt x="9794" y="4508"/>
                  </a:lnTo>
                  <a:lnTo>
                    <a:pt x="9805" y="4518"/>
                  </a:lnTo>
                  <a:lnTo>
                    <a:pt x="9816" y="4530"/>
                  </a:lnTo>
                  <a:lnTo>
                    <a:pt x="9825" y="4543"/>
                  </a:lnTo>
                  <a:lnTo>
                    <a:pt x="9833" y="4555"/>
                  </a:lnTo>
                  <a:lnTo>
                    <a:pt x="9842" y="4567"/>
                  </a:lnTo>
                  <a:lnTo>
                    <a:pt x="9849" y="4581"/>
                  </a:lnTo>
                  <a:lnTo>
                    <a:pt x="9856" y="4594"/>
                  </a:lnTo>
                  <a:lnTo>
                    <a:pt x="9863" y="4609"/>
                  </a:lnTo>
                  <a:lnTo>
                    <a:pt x="9869" y="4626"/>
                  </a:lnTo>
                  <a:lnTo>
                    <a:pt x="9874" y="4643"/>
                  </a:lnTo>
                  <a:lnTo>
                    <a:pt x="9877" y="4662"/>
                  </a:lnTo>
                  <a:lnTo>
                    <a:pt x="9795" y="4684"/>
                  </a:lnTo>
                  <a:lnTo>
                    <a:pt x="9784" y="4658"/>
                  </a:lnTo>
                  <a:lnTo>
                    <a:pt x="9773" y="4634"/>
                  </a:lnTo>
                  <a:lnTo>
                    <a:pt x="9762" y="4614"/>
                  </a:lnTo>
                  <a:lnTo>
                    <a:pt x="9751" y="4595"/>
                  </a:lnTo>
                  <a:lnTo>
                    <a:pt x="9744" y="4587"/>
                  </a:lnTo>
                  <a:lnTo>
                    <a:pt x="9738" y="4579"/>
                  </a:lnTo>
                  <a:lnTo>
                    <a:pt x="9730" y="4573"/>
                  </a:lnTo>
                  <a:lnTo>
                    <a:pt x="9722" y="4566"/>
                  </a:lnTo>
                  <a:lnTo>
                    <a:pt x="9712" y="4561"/>
                  </a:lnTo>
                  <a:lnTo>
                    <a:pt x="9701" y="4554"/>
                  </a:lnTo>
                  <a:lnTo>
                    <a:pt x="9690" y="4549"/>
                  </a:lnTo>
                  <a:lnTo>
                    <a:pt x="9677" y="4543"/>
                  </a:lnTo>
                  <a:lnTo>
                    <a:pt x="9654" y="4538"/>
                  </a:lnTo>
                  <a:lnTo>
                    <a:pt x="9631" y="4533"/>
                  </a:lnTo>
                  <a:lnTo>
                    <a:pt x="9618" y="4531"/>
                  </a:lnTo>
                  <a:lnTo>
                    <a:pt x="9606" y="4530"/>
                  </a:lnTo>
                  <a:lnTo>
                    <a:pt x="9594" y="4529"/>
                  </a:lnTo>
                  <a:lnTo>
                    <a:pt x="9580" y="4529"/>
                  </a:lnTo>
                  <a:lnTo>
                    <a:pt x="9563" y="4529"/>
                  </a:lnTo>
                  <a:lnTo>
                    <a:pt x="9548" y="4530"/>
                  </a:lnTo>
                  <a:lnTo>
                    <a:pt x="9532" y="4531"/>
                  </a:lnTo>
                  <a:lnTo>
                    <a:pt x="9518" y="4533"/>
                  </a:lnTo>
                  <a:lnTo>
                    <a:pt x="9489" y="4538"/>
                  </a:lnTo>
                  <a:lnTo>
                    <a:pt x="9462" y="4543"/>
                  </a:lnTo>
                  <a:lnTo>
                    <a:pt x="9440" y="4555"/>
                  </a:lnTo>
                  <a:lnTo>
                    <a:pt x="9417" y="4571"/>
                  </a:lnTo>
                  <a:lnTo>
                    <a:pt x="9398" y="4586"/>
                  </a:lnTo>
                  <a:lnTo>
                    <a:pt x="9380" y="4603"/>
                  </a:lnTo>
                  <a:lnTo>
                    <a:pt x="9369" y="4619"/>
                  </a:lnTo>
                  <a:lnTo>
                    <a:pt x="9358" y="4637"/>
                  </a:lnTo>
                  <a:lnTo>
                    <a:pt x="9347" y="4656"/>
                  </a:lnTo>
                  <a:lnTo>
                    <a:pt x="9336" y="4677"/>
                  </a:lnTo>
                  <a:lnTo>
                    <a:pt x="9325" y="4711"/>
                  </a:lnTo>
                  <a:lnTo>
                    <a:pt x="9315" y="4745"/>
                  </a:lnTo>
                  <a:lnTo>
                    <a:pt x="9311" y="4764"/>
                  </a:lnTo>
                  <a:lnTo>
                    <a:pt x="9308" y="4783"/>
                  </a:lnTo>
                  <a:lnTo>
                    <a:pt x="9306" y="4804"/>
                  </a:lnTo>
                  <a:lnTo>
                    <a:pt x="9306" y="4824"/>
                  </a:lnTo>
                  <a:lnTo>
                    <a:pt x="9306" y="4849"/>
                  </a:lnTo>
                  <a:lnTo>
                    <a:pt x="9308" y="4872"/>
                  </a:lnTo>
                  <a:lnTo>
                    <a:pt x="9311" y="4894"/>
                  </a:lnTo>
                  <a:lnTo>
                    <a:pt x="9316" y="4915"/>
                  </a:lnTo>
                  <a:lnTo>
                    <a:pt x="9321" y="4935"/>
                  </a:lnTo>
                  <a:lnTo>
                    <a:pt x="9327" y="4954"/>
                  </a:lnTo>
                  <a:lnTo>
                    <a:pt x="9335" y="4971"/>
                  </a:lnTo>
                  <a:lnTo>
                    <a:pt x="9342" y="4988"/>
                  </a:lnTo>
                  <a:lnTo>
                    <a:pt x="9351" y="5004"/>
                  </a:lnTo>
                  <a:lnTo>
                    <a:pt x="9362" y="5019"/>
                  </a:lnTo>
                  <a:lnTo>
                    <a:pt x="9373" y="5032"/>
                  </a:lnTo>
                  <a:lnTo>
                    <a:pt x="9385" y="5045"/>
                  </a:lnTo>
                  <a:lnTo>
                    <a:pt x="9399" y="5056"/>
                  </a:lnTo>
                  <a:lnTo>
                    <a:pt x="9412" y="5066"/>
                  </a:lnTo>
                  <a:lnTo>
                    <a:pt x="9425" y="5076"/>
                  </a:lnTo>
                  <a:lnTo>
                    <a:pt x="9440" y="5085"/>
                  </a:lnTo>
                  <a:lnTo>
                    <a:pt x="9456" y="5093"/>
                  </a:lnTo>
                  <a:lnTo>
                    <a:pt x="9473" y="5099"/>
                  </a:lnTo>
                  <a:lnTo>
                    <a:pt x="9489" y="5106"/>
                  </a:lnTo>
                  <a:lnTo>
                    <a:pt x="9507" y="5111"/>
                  </a:lnTo>
                  <a:lnTo>
                    <a:pt x="9525" y="5116"/>
                  </a:lnTo>
                  <a:lnTo>
                    <a:pt x="9542" y="5119"/>
                  </a:lnTo>
                  <a:lnTo>
                    <a:pt x="9561" y="5121"/>
                  </a:lnTo>
                  <a:lnTo>
                    <a:pt x="9580" y="5121"/>
                  </a:lnTo>
                  <a:lnTo>
                    <a:pt x="9596" y="5121"/>
                  </a:lnTo>
                  <a:lnTo>
                    <a:pt x="9612" y="5120"/>
                  </a:lnTo>
                  <a:lnTo>
                    <a:pt x="9627" y="5118"/>
                  </a:lnTo>
                  <a:lnTo>
                    <a:pt x="9643" y="5115"/>
                  </a:lnTo>
                  <a:lnTo>
                    <a:pt x="9658" y="5111"/>
                  </a:lnTo>
                  <a:lnTo>
                    <a:pt x="9674" y="5106"/>
                  </a:lnTo>
                  <a:lnTo>
                    <a:pt x="9690" y="5099"/>
                  </a:lnTo>
                  <a:lnTo>
                    <a:pt x="9706" y="5092"/>
                  </a:lnTo>
                  <a:lnTo>
                    <a:pt x="9732" y="5081"/>
                  </a:lnTo>
                  <a:lnTo>
                    <a:pt x="9756" y="5068"/>
                  </a:lnTo>
                  <a:lnTo>
                    <a:pt x="9766" y="5062"/>
                  </a:lnTo>
                  <a:lnTo>
                    <a:pt x="9777" y="5055"/>
                  </a:lnTo>
                  <a:lnTo>
                    <a:pt x="9786" y="5049"/>
                  </a:lnTo>
                  <a:lnTo>
                    <a:pt x="9795" y="5040"/>
                  </a:lnTo>
                  <a:lnTo>
                    <a:pt x="9795" y="4906"/>
                  </a:lnTo>
                  <a:lnTo>
                    <a:pt x="9580" y="4906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57D87AC-97EC-8622-5B18-02F916ED44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856" y="4971434"/>
            <a:ext cx="2800857" cy="90958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27174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9924" y="1188846"/>
            <a:ext cx="7368146" cy="5231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722946" y="5834121"/>
            <a:ext cx="3343397" cy="483681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Video Tour </a:t>
            </a:r>
            <a:r>
              <a:rPr lang="en-US" altLang="zh-CN" b="1" dirty="0" err="1">
                <a:solidFill>
                  <a:schemeClr val="bg1"/>
                </a:solidFill>
              </a:rPr>
              <a:t>Config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Video Tour </a:t>
            </a:r>
            <a:r>
              <a:rPr lang="en-US" altLang="zh-CN" dirty="0" err="1"/>
              <a:t>Config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407707" y="1998569"/>
            <a:ext cx="3429252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Multi-video channel tour in one window in the live view interface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Video channel can be bound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Tour time interval can be </a:t>
            </a:r>
            <a:r>
              <a:rPr lang="en-US" altLang="zh-CN" sz="1600" spc="-70" dirty="0">
                <a:ln w="0"/>
                <a:solidFill>
                  <a:srgbClr val="FF0000"/>
                </a:solidFill>
                <a:latin typeface="+mn-ea"/>
                <a:cs typeface="+mn-ea"/>
              </a:rPr>
              <a:t>set (10 second ~ 12 hours)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solidFill>
                  <a:srgbClr val="FF0000"/>
                </a:solidFill>
                <a:latin typeface="+mn-ea"/>
                <a:cs typeface="+mn-ea"/>
              </a:rPr>
              <a:t>One window can be bound with up to 20 video channels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1261484"/>
            <a:ext cx="72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73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 | DAE VIMS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867613" y="3873730"/>
            <a:ext cx="5400000" cy="2659412"/>
            <a:chOff x="669924" y="1315427"/>
            <a:chExt cx="5626302" cy="346612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924" y="1315427"/>
              <a:ext cx="5626302" cy="3466124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669924" y="1315427"/>
              <a:ext cx="819150" cy="3038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3483075" y="2134577"/>
              <a:ext cx="819150" cy="303823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613" y="1094136"/>
            <a:ext cx="5400000" cy="260156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/>
          <a:srcRect t="929" r="927" b="768"/>
          <a:stretch/>
        </p:blipFill>
        <p:spPr>
          <a:xfrm>
            <a:off x="8102890" y="1255222"/>
            <a:ext cx="2362834" cy="236110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648840" y="4618785"/>
            <a:ext cx="2481760" cy="1313742"/>
            <a:chOff x="6717666" y="4278482"/>
            <a:chExt cx="2481760" cy="131374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7666" y="4325918"/>
              <a:ext cx="1266306" cy="1266306"/>
            </a:xfrm>
            <a:prstGeom prst="rect">
              <a:avLst/>
            </a:prstGeom>
            <a:ln>
              <a:solidFill>
                <a:srgbClr val="2FC2B0"/>
              </a:solidFill>
            </a:ln>
          </p:spPr>
        </p:pic>
        <p:sp>
          <p:nvSpPr>
            <p:cNvPr id="14" name="矩形 13"/>
            <p:cNvSpPr/>
            <p:nvPr/>
          </p:nvSpPr>
          <p:spPr>
            <a:xfrm>
              <a:off x="8073393" y="4278482"/>
              <a:ext cx="1126033" cy="4181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>
              <a:spAutoFit/>
            </a:bodyPr>
            <a:lstStyle/>
            <a:p>
              <a:pPr defTabSz="685783">
                <a:lnSpc>
                  <a:spcPct val="150000"/>
                </a:lnSpc>
              </a:pPr>
              <a:r>
                <a:rPr lang="en-US" altLang="zh-CN" sz="1600" b="1" spc="-70" dirty="0">
                  <a:ln w="0"/>
                  <a:latin typeface="+mn-ea"/>
                  <a:cs typeface="+mn-ea"/>
                </a:rPr>
                <a:t>Android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9335475" y="4642566"/>
            <a:ext cx="2504993" cy="1289961"/>
            <a:chOff x="6747163" y="5272123"/>
            <a:chExt cx="2504993" cy="1289961"/>
          </a:xfrm>
        </p:grpSpPr>
        <p:sp>
          <p:nvSpPr>
            <p:cNvPr id="11" name="矩形 10"/>
            <p:cNvSpPr/>
            <p:nvPr/>
          </p:nvSpPr>
          <p:spPr>
            <a:xfrm>
              <a:off x="8013469" y="5272123"/>
              <a:ext cx="1238687" cy="4181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30" tIns="45715" rIns="91430" bIns="45715">
              <a:spAutoFit/>
            </a:bodyPr>
            <a:lstStyle/>
            <a:p>
              <a:pPr algn="ctr" defTabSz="685783">
                <a:lnSpc>
                  <a:spcPct val="150000"/>
                </a:lnSpc>
              </a:pPr>
              <a:r>
                <a:rPr lang="en-US" altLang="zh-CN" sz="1600" b="1" spc="-70" dirty="0">
                  <a:ln w="0"/>
                  <a:latin typeface="+mn-ea"/>
                  <a:cs typeface="+mn-ea"/>
                </a:rPr>
                <a:t>IOS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163" y="5295778"/>
              <a:ext cx="1266306" cy="1266306"/>
            </a:xfrm>
            <a:prstGeom prst="rect">
              <a:avLst/>
            </a:prstGeom>
            <a:ln>
              <a:solidFill>
                <a:srgbClr val="49ED9E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73707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Overview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/>
              <a:t>MOBILE CENTER / TOPOLOGY.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02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71597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>
          <a:xfrm>
            <a:off x="835886" y="5210677"/>
            <a:ext cx="10975390" cy="145968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20370" y="3376712"/>
            <a:ext cx="10975390" cy="1459684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46">
            <a:extLst>
              <a:ext uri="{FF2B5EF4-FFF2-40B4-BE49-F238E27FC236}">
                <a16:creationId xmlns:a16="http://schemas.microsoft.com/office/drawing/2014/main" id="{2D48D8F7-CA9C-4AB3-B852-A6DBCC6D7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078" y="1241890"/>
            <a:ext cx="1064916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522288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52228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spc="-70" dirty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Mobile Center is </a:t>
            </a:r>
            <a:r>
              <a:rPr lang="en-US" altLang="zh-CN" sz="1400" spc="-70" dirty="0" err="1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Dahua’s</a:t>
            </a:r>
            <a:r>
              <a:rPr lang="en-US" altLang="zh-CN" sz="1400" spc="-70" dirty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 professional vehicles security management platform. Compatible with Dahua professional  mobile devices, such as MNVR/MXVR, the system provide a complete digital solution for vehicle management.</a:t>
            </a:r>
          </a:p>
          <a:p>
            <a:pPr>
              <a:lnSpc>
                <a:spcPct val="150000"/>
              </a:lnSpc>
            </a:pPr>
            <a:r>
              <a:rPr lang="en-US" altLang="zh-CN" sz="1400" spc="-70" dirty="0">
                <a:ln w="0"/>
                <a:latin typeface="+mn-ea"/>
                <a:ea typeface="+mn-ea"/>
                <a:cs typeface="Segoe UI Light" panose="020B0502040204020203" pitchFamily="34" charset="0"/>
                <a:sym typeface="+mn-lt"/>
              </a:rPr>
              <a:t>Its core business is central video surveillance, vehicle location management, drive behavior pre-warning, post-event investigation and data statistic analysis etc.  Help customer to enrich management methods, improve management efficiency and make better decisions through data analysis.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1386425" y="5347484"/>
            <a:ext cx="1074738" cy="873125"/>
            <a:chOff x="2299070" y="3690898"/>
            <a:chExt cx="1074738" cy="87312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070" y="4114760"/>
              <a:ext cx="1074738" cy="44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文本框 230"/>
            <p:cNvSpPr txBox="1">
              <a:spLocks noChangeArrowheads="1"/>
            </p:cNvSpPr>
            <p:nvPr/>
          </p:nvSpPr>
          <p:spPr bwMode="auto">
            <a:xfrm>
              <a:off x="2516558" y="3690898"/>
              <a:ext cx="639762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Coach</a:t>
              </a:r>
              <a:endPara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060895" y="5359641"/>
            <a:ext cx="1055688" cy="925512"/>
            <a:chOff x="3511920" y="3690898"/>
            <a:chExt cx="1055688" cy="925512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1920" y="4114760"/>
              <a:ext cx="1055688" cy="50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230"/>
            <p:cNvSpPr txBox="1">
              <a:spLocks noChangeArrowheads="1"/>
            </p:cNvSpPr>
            <p:nvPr/>
          </p:nvSpPr>
          <p:spPr bwMode="auto">
            <a:xfrm>
              <a:off x="3816720" y="3690898"/>
              <a:ext cx="4460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Bus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16315" y="5359641"/>
            <a:ext cx="1209675" cy="876300"/>
            <a:chOff x="4754933" y="3690898"/>
            <a:chExt cx="1209675" cy="876300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123" b="6068"/>
            <a:stretch>
              <a:fillRect/>
            </a:stretch>
          </p:blipFill>
          <p:spPr bwMode="auto">
            <a:xfrm>
              <a:off x="4754933" y="4165560"/>
              <a:ext cx="1209675" cy="401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文本框 230"/>
            <p:cNvSpPr txBox="1">
              <a:spLocks noChangeArrowheads="1"/>
            </p:cNvSpPr>
            <p:nvPr/>
          </p:nvSpPr>
          <p:spPr bwMode="auto">
            <a:xfrm>
              <a:off x="4864470" y="3690898"/>
              <a:ext cx="989013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School bus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525722" y="5362816"/>
            <a:ext cx="995362" cy="869950"/>
            <a:chOff x="6113833" y="3694073"/>
            <a:chExt cx="995362" cy="869950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833" y="4087773"/>
              <a:ext cx="995362" cy="476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文本框 230"/>
            <p:cNvSpPr txBox="1">
              <a:spLocks noChangeArrowheads="1"/>
            </p:cNvSpPr>
            <p:nvPr/>
          </p:nvSpPr>
          <p:spPr bwMode="auto">
            <a:xfrm>
              <a:off x="6263058" y="3694073"/>
              <a:ext cx="57308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Truck</a:t>
              </a:r>
              <a:endPara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20816" y="5362816"/>
            <a:ext cx="711200" cy="869950"/>
            <a:chOff x="7304458" y="3694073"/>
            <a:chExt cx="711200" cy="86995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458" y="4208423"/>
              <a:ext cx="7112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文本框 230"/>
            <p:cNvSpPr txBox="1">
              <a:spLocks noChangeArrowheads="1"/>
            </p:cNvSpPr>
            <p:nvPr/>
          </p:nvSpPr>
          <p:spPr bwMode="auto">
            <a:xfrm>
              <a:off x="7355258" y="3694073"/>
              <a:ext cx="46037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Taxi</a:t>
              </a:r>
              <a:endPara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431747" y="5375024"/>
            <a:ext cx="1168400" cy="844550"/>
            <a:chOff x="8225208" y="3722648"/>
            <a:chExt cx="1168400" cy="84455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51" b="9814"/>
            <a:stretch>
              <a:fillRect/>
            </a:stretch>
          </p:blipFill>
          <p:spPr bwMode="auto">
            <a:xfrm>
              <a:off x="8447458" y="4192548"/>
              <a:ext cx="822325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文本框 230"/>
            <p:cNvSpPr txBox="1">
              <a:spLocks noChangeArrowheads="1"/>
            </p:cNvSpPr>
            <p:nvPr/>
          </p:nvSpPr>
          <p:spPr bwMode="auto">
            <a:xfrm>
              <a:off x="8225208" y="3722648"/>
              <a:ext cx="11684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342900" indent="1143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685800" indent="2286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028700" indent="3429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371600" indent="457200" algn="l" defTabSz="685800" rtl="0" fontAlgn="base">
                <a:spcBef>
                  <a:spcPct val="0"/>
                </a:spcBef>
                <a:spcAft>
                  <a:spcPct val="0"/>
                </a:spcAft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1300"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Police vehicle</a:t>
              </a:r>
              <a:endPara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Mobile Center</a:t>
            </a:r>
            <a:endParaRPr lang="zh-CN" altLang="en-US" dirty="0"/>
          </a:p>
        </p:txBody>
      </p:sp>
      <p:sp>
        <p:nvSpPr>
          <p:cNvPr id="52" name="ïŝļiḋé"/>
          <p:cNvSpPr/>
          <p:nvPr/>
        </p:nvSpPr>
        <p:spPr bwMode="auto">
          <a:xfrm>
            <a:off x="925085" y="3662584"/>
            <a:ext cx="2043150" cy="440454"/>
          </a:xfrm>
          <a:prstGeom prst="wedgeRectCallout">
            <a:avLst>
              <a:gd name="adj1" fmla="val -37950"/>
              <a:gd name="adj2" fmla="val 85024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Center Video Monitor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5" name="ïṩḷïḍè"/>
          <p:cNvSpPr/>
          <p:nvPr/>
        </p:nvSpPr>
        <p:spPr bwMode="auto">
          <a:xfrm>
            <a:off x="3107313" y="3643997"/>
            <a:ext cx="2043150" cy="440454"/>
          </a:xfrm>
          <a:prstGeom prst="wedgeRectCallout">
            <a:avLst>
              <a:gd name="adj1" fmla="val -29067"/>
              <a:gd name="adj2" fmla="val -112969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Vehicle Management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6" name="işḷíḓè"/>
          <p:cNvSpPr/>
          <p:nvPr/>
        </p:nvSpPr>
        <p:spPr bwMode="auto">
          <a:xfrm>
            <a:off x="5289541" y="3643997"/>
            <a:ext cx="2043150" cy="440454"/>
          </a:xfrm>
          <a:prstGeom prst="wedgeRectCallout">
            <a:avLst>
              <a:gd name="adj1" fmla="val -37950"/>
              <a:gd name="adj2" fmla="val 85024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Danger Drive Behavior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7" name="íṣḷíḍé"/>
          <p:cNvSpPr/>
          <p:nvPr/>
        </p:nvSpPr>
        <p:spPr bwMode="auto">
          <a:xfrm>
            <a:off x="7471769" y="3643997"/>
            <a:ext cx="2043150" cy="440454"/>
          </a:xfrm>
          <a:prstGeom prst="wedgeRectCallout">
            <a:avLst>
              <a:gd name="adj1" fmla="val -36080"/>
              <a:gd name="adj2" fmla="val -101435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Investigation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8" name="isḷíde"/>
          <p:cNvSpPr/>
          <p:nvPr/>
        </p:nvSpPr>
        <p:spPr bwMode="auto">
          <a:xfrm>
            <a:off x="9653997" y="3662584"/>
            <a:ext cx="2043150" cy="440454"/>
          </a:xfrm>
          <a:prstGeom prst="wedgeRectCallout">
            <a:avLst>
              <a:gd name="adj1" fmla="val -37950"/>
              <a:gd name="adj2" fmla="val 85024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anchor="ctr" anchorCtr="1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Vehicle Record Statistic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20370" y="3068935"/>
            <a:ext cx="1567086" cy="307777"/>
          </a:xfrm>
          <a:prstGeom prst="rect">
            <a:avLst/>
          </a:prstGeom>
          <a:solidFill>
            <a:srgbClr val="13B2D2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 Core Business</a:t>
            </a:r>
            <a:endParaRPr lang="zh-CN" altLang="en-US" sz="1400" b="1" dirty="0">
              <a:solidFill>
                <a:schemeClr val="bg1"/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35886" y="4902900"/>
            <a:ext cx="1567086" cy="307777"/>
          </a:xfrm>
          <a:prstGeom prst="rect">
            <a:avLst/>
          </a:prstGeom>
          <a:solidFill>
            <a:srgbClr val="13B2D2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</a:rPr>
              <a:t>Application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57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28" y="4612964"/>
            <a:ext cx="28289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865" y="3311214"/>
            <a:ext cx="6477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0" descr="图形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386" y="3630422"/>
            <a:ext cx="8667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9"/>
          <p:cNvSpPr txBox="1">
            <a:spLocks noChangeArrowheads="1"/>
          </p:cNvSpPr>
          <p:nvPr/>
        </p:nvSpPr>
        <p:spPr bwMode="auto">
          <a:xfrm>
            <a:off x="5221447" y="452935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>
                <a:latin typeface="Microsoft YaHei" panose="020B0503020204020204" pitchFamily="34" charset="-122"/>
                <a:ea typeface="Microsoft YaHei" panose="020B0503020204020204" pitchFamily="34" charset="-122"/>
              </a:rPr>
              <a:t>Base Station </a:t>
            </a:r>
          </a:p>
        </p:txBody>
      </p:sp>
      <p:sp>
        <p:nvSpPr>
          <p:cNvPr id="11" name="TextBox 109"/>
          <p:cNvSpPr txBox="1">
            <a:spLocks noChangeArrowheads="1"/>
          </p:cNvSpPr>
          <p:nvPr/>
        </p:nvSpPr>
        <p:spPr bwMode="auto">
          <a:xfrm>
            <a:off x="5084054" y="3114364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3G/4G</a:t>
            </a:r>
          </a:p>
        </p:txBody>
      </p:sp>
      <p:sp>
        <p:nvSpPr>
          <p:cNvPr id="12" name="矩形 16"/>
          <p:cNvSpPr>
            <a:spLocks noChangeArrowheads="1"/>
          </p:cNvSpPr>
          <p:nvPr/>
        </p:nvSpPr>
        <p:spPr bwMode="auto">
          <a:xfrm>
            <a:off x="2466278" y="2531752"/>
            <a:ext cx="6367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1200" dirty="0">
                <a:latin typeface="Arial" panose="020B0604020202020204" pitchFamily="34" charset="0"/>
              </a:rPr>
              <a:t>MNVR</a:t>
            </a:r>
          </a:p>
        </p:txBody>
      </p:sp>
      <p:sp>
        <p:nvSpPr>
          <p:cNvPr id="14" name="矩形 18"/>
          <p:cNvSpPr>
            <a:spLocks noChangeArrowheads="1"/>
          </p:cNvSpPr>
          <p:nvPr/>
        </p:nvSpPr>
        <p:spPr bwMode="auto">
          <a:xfrm>
            <a:off x="6366587" y="3744491"/>
            <a:ext cx="538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1200" dirty="0">
                <a:latin typeface="Arial" panose="020B0604020202020204" pitchFamily="34" charset="0"/>
              </a:rPr>
              <a:t>WAN</a:t>
            </a:r>
          </a:p>
        </p:txBody>
      </p:sp>
      <p:grpSp>
        <p:nvGrpSpPr>
          <p:cNvPr id="64" name="组合 63"/>
          <p:cNvGrpSpPr/>
          <p:nvPr/>
        </p:nvGrpSpPr>
        <p:grpSpPr>
          <a:xfrm>
            <a:off x="11120725" y="4010407"/>
            <a:ext cx="618641" cy="655482"/>
            <a:chOff x="10868018" y="4206720"/>
            <a:chExt cx="618641" cy="655482"/>
          </a:xfrm>
        </p:grpSpPr>
        <p:sp>
          <p:nvSpPr>
            <p:cNvPr id="13" name="矩形 17"/>
            <p:cNvSpPr>
              <a:spLocks noChangeArrowheads="1"/>
            </p:cNvSpPr>
            <p:nvPr/>
          </p:nvSpPr>
          <p:spPr bwMode="auto">
            <a:xfrm>
              <a:off x="10910396" y="4206720"/>
              <a:ext cx="5762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>
                  <a:latin typeface="Arial" panose="020B0604020202020204" pitchFamily="34" charset="0"/>
                </a:rPr>
                <a:t>Client</a:t>
              </a:r>
            </a:p>
          </p:txBody>
        </p:sp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8018" y="4424052"/>
              <a:ext cx="581025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直接连接符 15"/>
          <p:cNvCxnSpPr/>
          <p:nvPr/>
        </p:nvCxnSpPr>
        <p:spPr bwMode="auto">
          <a:xfrm flipH="1">
            <a:off x="1343708" y="3154845"/>
            <a:ext cx="1076180" cy="499269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cxnSp>
        <p:nvCxnSpPr>
          <p:cNvPr id="17" name="直接连接符 16"/>
          <p:cNvCxnSpPr/>
          <p:nvPr/>
        </p:nvCxnSpPr>
        <p:spPr bwMode="auto">
          <a:xfrm flipV="1">
            <a:off x="2740809" y="3311214"/>
            <a:ext cx="0" cy="317500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03" y="2798452"/>
            <a:ext cx="8858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直接连接符 22"/>
          <p:cNvCxnSpPr>
            <a:endCxn id="22" idx="1"/>
          </p:cNvCxnSpPr>
          <p:nvPr/>
        </p:nvCxnSpPr>
        <p:spPr bwMode="auto">
          <a:xfrm>
            <a:off x="3310890" y="3088964"/>
            <a:ext cx="569913" cy="65088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grpSp>
        <p:nvGrpSpPr>
          <p:cNvPr id="62" name="组合 61"/>
          <p:cNvGrpSpPr/>
          <p:nvPr/>
        </p:nvGrpSpPr>
        <p:grpSpPr>
          <a:xfrm>
            <a:off x="9238077" y="5288505"/>
            <a:ext cx="776287" cy="570078"/>
            <a:chOff x="7677722" y="5003489"/>
            <a:chExt cx="776287" cy="570078"/>
          </a:xfrm>
        </p:grpSpPr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191" y="5003489"/>
              <a:ext cx="387350" cy="27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38"/>
            <p:cNvSpPr txBox="1">
              <a:spLocks noChangeArrowheads="1"/>
            </p:cNvSpPr>
            <p:nvPr/>
          </p:nvSpPr>
          <p:spPr bwMode="auto">
            <a:xfrm>
              <a:off x="7677722" y="5265592"/>
              <a:ext cx="7762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16" tIns="60959" rIns="121916" bIns="6095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Switch </a:t>
              </a: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8558914" y="4121056"/>
            <a:ext cx="720725" cy="537520"/>
            <a:chOff x="7737582" y="4869739"/>
            <a:chExt cx="720725" cy="53752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364" y="5094521"/>
              <a:ext cx="665162" cy="312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38"/>
            <p:cNvSpPr>
              <a:spLocks noChangeArrowheads="1"/>
            </p:cNvSpPr>
            <p:nvPr/>
          </p:nvSpPr>
          <p:spPr bwMode="auto">
            <a:xfrm>
              <a:off x="7737582" y="4869739"/>
              <a:ext cx="720725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>
                  <a:latin typeface="Arial" panose="020B0604020202020204" pitchFamily="34" charset="0"/>
                </a:rPr>
                <a:t>Storage</a:t>
              </a:r>
            </a:p>
          </p:txBody>
        </p:sp>
      </p:grpSp>
      <p:sp>
        <p:nvSpPr>
          <p:cNvPr id="27" name="TextBox 109"/>
          <p:cNvSpPr txBox="1">
            <a:spLocks noChangeArrowheads="1"/>
          </p:cNvSpPr>
          <p:nvPr/>
        </p:nvSpPr>
        <p:spPr bwMode="auto">
          <a:xfrm>
            <a:off x="537549" y="4227739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Camera</a:t>
            </a:r>
          </a:p>
        </p:txBody>
      </p:sp>
      <p:sp>
        <p:nvSpPr>
          <p:cNvPr id="28" name="TextBox 109"/>
          <p:cNvSpPr txBox="1">
            <a:spLocks noChangeArrowheads="1"/>
          </p:cNvSpPr>
          <p:nvPr/>
        </p:nvSpPr>
        <p:spPr bwMode="auto">
          <a:xfrm>
            <a:off x="3830003" y="347472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>
                <a:latin typeface="Microsoft YaHei" panose="020B0503020204020204" pitchFamily="34" charset="-122"/>
                <a:ea typeface="Microsoft YaHei" panose="020B0503020204020204" pitchFamily="34" charset="-122"/>
              </a:rPr>
              <a:t>Display</a:t>
            </a:r>
          </a:p>
        </p:txBody>
      </p:sp>
      <p:sp>
        <p:nvSpPr>
          <p:cNvPr id="29" name="TextBox 109"/>
          <p:cNvSpPr txBox="1">
            <a:spLocks noChangeArrowheads="1"/>
          </p:cNvSpPr>
          <p:nvPr/>
        </p:nvSpPr>
        <p:spPr bwMode="auto">
          <a:xfrm>
            <a:off x="5490528" y="2199964"/>
            <a:ext cx="12128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>
                <a:latin typeface="Microsoft YaHei" panose="020B0503020204020204" pitchFamily="34" charset="-122"/>
                <a:ea typeface="Microsoft YaHei" panose="020B0503020204020204" pitchFamily="34" charset="-122"/>
              </a:rPr>
              <a:t>GPS</a:t>
            </a:r>
          </a:p>
        </p:txBody>
      </p:sp>
      <p:sp>
        <p:nvSpPr>
          <p:cNvPr id="30" name="TextBox 143384"/>
          <p:cNvSpPr txBox="1">
            <a:spLocks noChangeArrowheads="1"/>
          </p:cNvSpPr>
          <p:nvPr/>
        </p:nvSpPr>
        <p:spPr bwMode="auto">
          <a:xfrm>
            <a:off x="8095458" y="1102648"/>
            <a:ext cx="28559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latin typeface="Arial" panose="020B0604020202020204" pitchFamily="34" charset="0"/>
                <a:ea typeface="Microsoft YaHei" panose="020B0503020204020204" pitchFamily="34" charset="-122"/>
              </a:rPr>
              <a:t>Surveillance  Centre </a:t>
            </a:r>
          </a:p>
        </p:txBody>
      </p:sp>
      <p:sp>
        <p:nvSpPr>
          <p:cNvPr id="31" name="TextBox 143384"/>
          <p:cNvSpPr txBox="1">
            <a:spLocks noChangeArrowheads="1"/>
          </p:cNvSpPr>
          <p:nvPr/>
        </p:nvSpPr>
        <p:spPr bwMode="auto">
          <a:xfrm>
            <a:off x="2215100" y="1623702"/>
            <a:ext cx="16224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>
                <a:latin typeface="Arial" panose="020B0604020202020204" pitchFamily="34" charset="0"/>
                <a:ea typeface="Microsoft YaHei" panose="020B0503020204020204" pitchFamily="34" charset="-122"/>
              </a:rPr>
              <a:t>Onboard</a:t>
            </a:r>
          </a:p>
        </p:txBody>
      </p:sp>
      <p:sp>
        <p:nvSpPr>
          <p:cNvPr id="33" name="TextBox 109"/>
          <p:cNvSpPr txBox="1">
            <a:spLocks noChangeArrowheads="1"/>
          </p:cNvSpPr>
          <p:nvPr/>
        </p:nvSpPr>
        <p:spPr bwMode="auto">
          <a:xfrm>
            <a:off x="3091815" y="4089507"/>
            <a:ext cx="147637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Emergency button</a:t>
            </a:r>
          </a:p>
        </p:txBody>
      </p:sp>
      <p:cxnSp>
        <p:nvCxnSpPr>
          <p:cNvPr id="34" name="直接连接符 33"/>
          <p:cNvCxnSpPr/>
          <p:nvPr/>
        </p:nvCxnSpPr>
        <p:spPr bwMode="auto">
          <a:xfrm rot="16200000" flipH="1">
            <a:off x="3194301" y="3201723"/>
            <a:ext cx="479425" cy="633412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28" y="1880877"/>
            <a:ext cx="9874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103" y="3746983"/>
            <a:ext cx="987425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 bwMode="auto">
          <a:xfrm>
            <a:off x="556618" y="1500717"/>
            <a:ext cx="4700588" cy="45148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41" y="1471302"/>
            <a:ext cx="11017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3497" flipV="1">
            <a:off x="4570315" y="5044503"/>
            <a:ext cx="987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文本框 39"/>
          <p:cNvSpPr txBox="1"/>
          <p:nvPr/>
        </p:nvSpPr>
        <p:spPr>
          <a:xfrm>
            <a:off x="5504122" y="4709801"/>
            <a:ext cx="876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/>
              <a:t>)</a:t>
            </a:r>
            <a:r>
              <a:rPr lang="en-US" altLang="zh-CN" dirty="0"/>
              <a:t> )</a:t>
            </a:r>
            <a:r>
              <a:rPr lang="en-US" altLang="zh-CN" sz="3200" dirty="0"/>
              <a:t> </a:t>
            </a:r>
            <a:r>
              <a:rPr lang="en-US" altLang="zh-CN" sz="2800" dirty="0"/>
              <a:t>)</a:t>
            </a:r>
            <a:r>
              <a:rPr lang="en-US" altLang="zh-CN" sz="3200" dirty="0"/>
              <a:t> </a:t>
            </a:r>
            <a:r>
              <a:rPr lang="en-US" altLang="zh-CN" sz="4400" dirty="0"/>
              <a:t>)</a:t>
            </a:r>
            <a:endParaRPr lang="zh-CN" altLang="en-US" sz="4400" dirty="0"/>
          </a:p>
        </p:txBody>
      </p:sp>
      <p:sp>
        <p:nvSpPr>
          <p:cNvPr id="41" name="TextBox 109"/>
          <p:cNvSpPr txBox="1">
            <a:spLocks noChangeArrowheads="1"/>
          </p:cNvSpPr>
          <p:nvPr/>
        </p:nvSpPr>
        <p:spPr bwMode="auto">
          <a:xfrm>
            <a:off x="5250766" y="538556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WIFI</a:t>
            </a:r>
          </a:p>
        </p:txBody>
      </p:sp>
      <p:sp>
        <p:nvSpPr>
          <p:cNvPr id="42" name="TextBox 109"/>
          <p:cNvSpPr txBox="1">
            <a:spLocks noChangeArrowheads="1"/>
          </p:cNvSpPr>
          <p:nvPr/>
        </p:nvSpPr>
        <p:spPr bwMode="auto">
          <a:xfrm>
            <a:off x="2125133" y="4232583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ADAS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5" t="19747" r="34048" b="22246"/>
          <a:stretch/>
        </p:blipFill>
        <p:spPr>
          <a:xfrm>
            <a:off x="2580069" y="3682331"/>
            <a:ext cx="321481" cy="467083"/>
          </a:xfrm>
          <a:prstGeom prst="rect">
            <a:avLst/>
          </a:prstGeom>
        </p:spPr>
      </p:pic>
      <p:pic>
        <p:nvPicPr>
          <p:cNvPr id="44" name="Picture 2" descr="D:\项目\奥迪项目11\奥迪渲染图\005 奥迪渲染图_45_大华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89109" l="9825" r="96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4" y="2622828"/>
            <a:ext cx="1185450" cy="8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41" y="3691144"/>
            <a:ext cx="646244" cy="457376"/>
          </a:xfrm>
          <a:prstGeom prst="rect">
            <a:avLst/>
          </a:prstGeom>
        </p:spPr>
      </p:pic>
      <p:cxnSp>
        <p:nvCxnSpPr>
          <p:cNvPr id="46" name="直接连接符 45"/>
          <p:cNvCxnSpPr/>
          <p:nvPr/>
        </p:nvCxnSpPr>
        <p:spPr bwMode="auto">
          <a:xfrm flipV="1">
            <a:off x="2137338" y="3268352"/>
            <a:ext cx="406766" cy="385762"/>
          </a:xfrm>
          <a:prstGeom prst="line">
            <a:avLst/>
          </a:prstGeom>
          <a:noFill/>
          <a:ln w="22225" cap="flat" cmpd="sng" algn="ctr">
            <a:solidFill>
              <a:srgbClr val="44546A"/>
            </a:solidFill>
            <a:prstDash val="solid"/>
          </a:ln>
          <a:effectLst/>
        </p:spPr>
      </p:cxnSp>
      <p:pic>
        <p:nvPicPr>
          <p:cNvPr id="47" name="图片 4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763866" y="3658368"/>
            <a:ext cx="494512" cy="433206"/>
          </a:xfrm>
          <a:prstGeom prst="rect">
            <a:avLst/>
          </a:prstGeom>
        </p:spPr>
      </p:pic>
      <p:sp>
        <p:nvSpPr>
          <p:cNvPr id="48" name="TextBox 109"/>
          <p:cNvSpPr txBox="1">
            <a:spLocks noChangeArrowheads="1"/>
          </p:cNvSpPr>
          <p:nvPr/>
        </p:nvSpPr>
        <p:spPr bwMode="auto">
          <a:xfrm>
            <a:off x="1283633" y="4209697"/>
            <a:ext cx="1212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6" tIns="60959" rIns="121916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DSM</a:t>
            </a:r>
          </a:p>
        </p:txBody>
      </p:sp>
      <p:pic>
        <p:nvPicPr>
          <p:cNvPr id="49" name="Picture 606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9688" y="3782702"/>
            <a:ext cx="580629" cy="331217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grpSp>
        <p:nvGrpSpPr>
          <p:cNvPr id="50" name="组合 49"/>
          <p:cNvGrpSpPr/>
          <p:nvPr/>
        </p:nvGrpSpPr>
        <p:grpSpPr>
          <a:xfrm>
            <a:off x="7882435" y="1532860"/>
            <a:ext cx="3306738" cy="1770362"/>
            <a:chOff x="1412376" y="1178302"/>
            <a:chExt cx="10177879" cy="5465309"/>
          </a:xfrm>
        </p:grpSpPr>
        <p:grpSp>
          <p:nvGrpSpPr>
            <p:cNvPr id="51" name="组合 50"/>
            <p:cNvGrpSpPr/>
            <p:nvPr/>
          </p:nvGrpSpPr>
          <p:grpSpPr>
            <a:xfrm>
              <a:off x="1412376" y="1178302"/>
              <a:ext cx="10177879" cy="5465309"/>
              <a:chOff x="1412376" y="1178302"/>
              <a:chExt cx="10177879" cy="5465309"/>
            </a:xfrm>
          </p:grpSpPr>
          <p:pic>
            <p:nvPicPr>
              <p:cNvPr id="58" name="图片 57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12376" y="1178302"/>
                <a:ext cx="10177879" cy="5465309"/>
              </a:xfrm>
              <a:prstGeom prst="rect">
                <a:avLst/>
              </a:prstGeom>
            </p:spPr>
          </p:pic>
          <p:pic>
            <p:nvPicPr>
              <p:cNvPr id="59" name="图片 58"/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686729" y="1679059"/>
                <a:ext cx="4663304" cy="2649101"/>
              </a:xfrm>
              <a:prstGeom prst="rect">
                <a:avLst/>
              </a:prstGeom>
            </p:spPr>
          </p:pic>
        </p:grp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22672" y="1196518"/>
              <a:ext cx="817373" cy="220561"/>
            </a:xfrm>
            <a:prstGeom prst="rect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242652" y="2667928"/>
              <a:ext cx="1312137" cy="1483658"/>
            </a:xfrm>
            <a:prstGeom prst="rect">
              <a:avLst/>
            </a:prstGeom>
          </p:spPr>
        </p:pic>
        <p:sp>
          <p:nvSpPr>
            <p:cNvPr id="54" name="等腰三角形 53"/>
            <p:cNvSpPr/>
            <p:nvPr/>
          </p:nvSpPr>
          <p:spPr>
            <a:xfrm flipV="1">
              <a:off x="9396551" y="4145275"/>
              <a:ext cx="182880" cy="104503"/>
            </a:xfrm>
            <a:prstGeom prst="triangle">
              <a:avLst>
                <a:gd name="adj" fmla="val 4444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412340" y="1670350"/>
              <a:ext cx="4169206" cy="4964552"/>
            </a:xfrm>
            <a:prstGeom prst="rect">
              <a:avLst/>
            </a:prstGeom>
          </p:spPr>
        </p:pic>
        <p:pic>
          <p:nvPicPr>
            <p:cNvPr id="56" name="Picture 2" descr="Image result for start icon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9747" y="4810236"/>
              <a:ext cx="303871" cy="3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344706" y="2659219"/>
              <a:ext cx="697391" cy="475867"/>
            </a:xfrm>
            <a:prstGeom prst="rect">
              <a:avLst/>
            </a:prstGeom>
          </p:spPr>
        </p:pic>
      </p:grpSp>
      <p:sp>
        <p:nvSpPr>
          <p:cNvPr id="60" name="矩形 59"/>
          <p:cNvSpPr/>
          <p:nvPr/>
        </p:nvSpPr>
        <p:spPr bwMode="auto">
          <a:xfrm>
            <a:off x="7288371" y="1500717"/>
            <a:ext cx="4700588" cy="45148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9486010" y="4169815"/>
            <a:ext cx="1522935" cy="576784"/>
            <a:chOff x="8147797" y="4024671"/>
            <a:chExt cx="1522935" cy="576784"/>
          </a:xfrm>
        </p:grpSpPr>
        <p:sp>
          <p:nvSpPr>
            <p:cNvPr id="25" name="矩形 37"/>
            <p:cNvSpPr>
              <a:spLocks noChangeArrowheads="1"/>
            </p:cNvSpPr>
            <p:nvPr/>
          </p:nvSpPr>
          <p:spPr bwMode="auto">
            <a:xfrm>
              <a:off x="8366693" y="4024671"/>
              <a:ext cx="110479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>
                  <a:latin typeface="Arial" panose="020B0604020202020204" pitchFamily="34" charset="0"/>
                </a:rPr>
                <a:t>Mobile center</a:t>
              </a:r>
            </a:p>
          </p:txBody>
        </p:sp>
        <p:pic>
          <p:nvPicPr>
            <p:cNvPr id="61" name="图片 47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39750" b="60000" l="6000" r="922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1" t="34286" r="5132" b="39894"/>
            <a:stretch/>
          </p:blipFill>
          <p:spPr>
            <a:xfrm>
              <a:off x="8147797" y="4158023"/>
              <a:ext cx="1522935" cy="443432"/>
            </a:xfrm>
            <a:prstGeom prst="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7491367" y="4110831"/>
            <a:ext cx="688418" cy="674815"/>
            <a:chOff x="10344536" y="3986711"/>
            <a:chExt cx="688418" cy="674815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4536" y="4178120"/>
              <a:ext cx="688418" cy="483406"/>
            </a:xfrm>
            <a:prstGeom prst="rect">
              <a:avLst/>
            </a:prstGeom>
          </p:spPr>
        </p:pic>
        <p:sp>
          <p:nvSpPr>
            <p:cNvPr id="67" name="矩形 37"/>
            <p:cNvSpPr>
              <a:spLocks noChangeArrowheads="1"/>
            </p:cNvSpPr>
            <p:nvPr/>
          </p:nvSpPr>
          <p:spPr bwMode="auto">
            <a:xfrm>
              <a:off x="10447333" y="3986711"/>
              <a:ext cx="4828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/>
              <a:r>
                <a:rPr lang="en-US" altLang="zh-CN" sz="1200" dirty="0">
                  <a:latin typeface="Arial" panose="020B0604020202020204" pitchFamily="34" charset="0"/>
                </a:rPr>
                <a:t>M70</a:t>
              </a:r>
            </a:p>
          </p:txBody>
        </p:sp>
      </p:grpSp>
      <p:sp>
        <p:nvSpPr>
          <p:cNvPr id="69" name="矩形 37"/>
          <p:cNvSpPr>
            <a:spLocks noChangeArrowheads="1"/>
          </p:cNvSpPr>
          <p:nvPr/>
        </p:nvSpPr>
        <p:spPr bwMode="auto">
          <a:xfrm>
            <a:off x="9171835" y="3793702"/>
            <a:ext cx="908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1200" dirty="0">
                <a:latin typeface="Arial" panose="020B0604020202020204" pitchFamily="34" charset="0"/>
              </a:rPr>
              <a:t>Video Wall</a:t>
            </a:r>
          </a:p>
        </p:txBody>
      </p:sp>
      <p:cxnSp>
        <p:nvCxnSpPr>
          <p:cNvPr id="71" name="肘形连接符 70"/>
          <p:cNvCxnSpPr>
            <a:stCxn id="5" idx="0"/>
            <a:endCxn id="61" idx="2"/>
          </p:cNvCxnSpPr>
          <p:nvPr/>
        </p:nvCxnSpPr>
        <p:spPr>
          <a:xfrm rot="5400000" flipH="1" flipV="1">
            <a:off x="9665896" y="4706924"/>
            <a:ext cx="541906" cy="621257"/>
          </a:xfrm>
          <a:prstGeom prst="bentConnector3">
            <a:avLst>
              <a:gd name="adj1" fmla="val 48593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肘形连接符 72"/>
          <p:cNvCxnSpPr>
            <a:stCxn id="5" idx="0"/>
            <a:endCxn id="66" idx="2"/>
          </p:cNvCxnSpPr>
          <p:nvPr/>
        </p:nvCxnSpPr>
        <p:spPr>
          <a:xfrm rot="16200000" flipV="1">
            <a:off x="8479470" y="4141753"/>
            <a:ext cx="502859" cy="1790645"/>
          </a:xfrm>
          <a:prstGeom prst="bentConnector3">
            <a:avLst>
              <a:gd name="adj1" fmla="val 50000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连接符 74"/>
          <p:cNvCxnSpPr>
            <a:stCxn id="5" idx="0"/>
            <a:endCxn id="7" idx="2"/>
          </p:cNvCxnSpPr>
          <p:nvPr/>
        </p:nvCxnSpPr>
        <p:spPr>
          <a:xfrm rot="16200000" flipV="1">
            <a:off x="8957785" y="4620069"/>
            <a:ext cx="629929" cy="706944"/>
          </a:xfrm>
          <a:prstGeom prst="bentConnector3">
            <a:avLst>
              <a:gd name="adj1" fmla="val 40322"/>
            </a:avLst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肘形连接符 76"/>
          <p:cNvCxnSpPr>
            <a:stCxn id="5" idx="3"/>
            <a:endCxn id="15" idx="2"/>
          </p:cNvCxnSpPr>
          <p:nvPr/>
        </p:nvCxnSpPr>
        <p:spPr>
          <a:xfrm flipV="1">
            <a:off x="9819896" y="4665889"/>
            <a:ext cx="1591342" cy="759141"/>
          </a:xfrm>
          <a:prstGeom prst="bentConnector2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连接符 78"/>
          <p:cNvCxnSpPr>
            <a:stCxn id="9" idx="2"/>
            <a:endCxn id="5" idx="1"/>
          </p:cNvCxnSpPr>
          <p:nvPr/>
        </p:nvCxnSpPr>
        <p:spPr>
          <a:xfrm rot="16200000" flipH="1">
            <a:off x="7390406" y="3382890"/>
            <a:ext cx="1248508" cy="2835772"/>
          </a:xfrm>
          <a:prstGeom prst="bentConnector2">
            <a:avLst/>
          </a:prstGeom>
          <a:ln w="127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Topology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55785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 Functions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/>
              <a:t>MNVR CONFIG / REMOTE UPGRADE / ACTIVE SAFETY / MONITOR CENTER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03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684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/>
          <a:srcRect r="1369"/>
          <a:stretch/>
        </p:blipFill>
        <p:spPr>
          <a:xfrm>
            <a:off x="432605" y="1666269"/>
            <a:ext cx="5453188" cy="26847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657" y="2465701"/>
            <a:ext cx="832947" cy="10232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/>
          <a:srcRect r="1396"/>
          <a:stretch/>
        </p:blipFill>
        <p:spPr>
          <a:xfrm>
            <a:off x="6406685" y="1666268"/>
            <a:ext cx="5427964" cy="268475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65166" y="4727541"/>
            <a:ext cx="11446319" cy="845820"/>
            <a:chOff x="305146" y="4171281"/>
            <a:chExt cx="11446319" cy="845820"/>
          </a:xfrm>
        </p:grpSpPr>
        <p:sp>
          <p:nvSpPr>
            <p:cNvPr id="3" name="矩形 2"/>
            <p:cNvSpPr/>
            <p:nvPr/>
          </p:nvSpPr>
          <p:spPr>
            <a:xfrm>
              <a:off x="411297" y="4171281"/>
              <a:ext cx="11340168" cy="845820"/>
            </a:xfrm>
            <a:prstGeom prst="rect">
              <a:avLst/>
            </a:prstGeom>
            <a:noFill/>
          </p:spPr>
        </p:sp>
        <p:sp>
          <p:nvSpPr>
            <p:cNvPr id="4" name="任意多边形 3"/>
            <p:cNvSpPr/>
            <p:nvPr/>
          </p:nvSpPr>
          <p:spPr>
            <a:xfrm>
              <a:off x="305146" y="4171281"/>
              <a:ext cx="5563084" cy="845820"/>
            </a:xfrm>
            <a:custGeom>
              <a:avLst/>
              <a:gdLst>
                <a:gd name="connsiteX0" fmla="*/ 0 w 6632377"/>
                <a:gd name="connsiteY0" fmla="*/ 0 h 845820"/>
                <a:gd name="connsiteX1" fmla="*/ 6209467 w 6632377"/>
                <a:gd name="connsiteY1" fmla="*/ 0 h 845820"/>
                <a:gd name="connsiteX2" fmla="*/ 6632377 w 6632377"/>
                <a:gd name="connsiteY2" fmla="*/ 422910 h 845820"/>
                <a:gd name="connsiteX3" fmla="*/ 6209467 w 6632377"/>
                <a:gd name="connsiteY3" fmla="*/ 845820 h 845820"/>
                <a:gd name="connsiteX4" fmla="*/ 0 w 6632377"/>
                <a:gd name="connsiteY4" fmla="*/ 845820 h 845820"/>
                <a:gd name="connsiteX5" fmla="*/ 0 w 6632377"/>
                <a:gd name="connsiteY5" fmla="*/ 0 h 84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2377" h="845820">
                  <a:moveTo>
                    <a:pt x="0" y="0"/>
                  </a:moveTo>
                  <a:lnTo>
                    <a:pt x="6209467" y="0"/>
                  </a:lnTo>
                  <a:lnTo>
                    <a:pt x="6632377" y="422910"/>
                  </a:lnTo>
                  <a:lnTo>
                    <a:pt x="6209467" y="845820"/>
                  </a:lnTo>
                  <a:lnTo>
                    <a:pt x="0" y="8458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3B3D3"/>
            </a:solidFill>
            <a:ln w="12700" cap="flat" cmpd="sng" algn="ctr"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6012" tIns="48006" rIns="235458" bIns="4800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kern="1200" spc="-70" dirty="0">
                  <a:ln w="0"/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Manage the MNVR firmware</a:t>
              </a:r>
              <a:r>
                <a:rPr lang="zh-CN" altLang="en-US" sz="1800" kern="1200" spc="-70" dirty="0">
                  <a:ln w="0"/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，</a:t>
              </a:r>
              <a:endParaRPr lang="en-US" altLang="zh-CN" sz="1800" kern="1200" spc="-70" dirty="0">
                <a:ln w="0"/>
                <a:solidFill>
                  <a:schemeClr val="bg1"/>
                </a:solidFill>
                <a:latin typeface="+mn-ea"/>
                <a:cs typeface="+mn-ea"/>
                <a:sym typeface="+mn-lt"/>
              </a:endParaRP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800" kern="1200" spc="-70" dirty="0">
                  <a:ln w="0"/>
                  <a:solidFill>
                    <a:schemeClr val="bg1"/>
                  </a:solidFill>
                  <a:latin typeface="+mn-ea"/>
                  <a:cs typeface="+mn-ea"/>
                  <a:sym typeface="+mn-lt"/>
                </a:rPr>
                <a:t>and remote upgrade in batches.</a:t>
              </a:r>
              <a:endParaRPr lang="zh-CN" altLang="en-US" sz="1800" kern="1200" dirty="0">
                <a:solidFill>
                  <a:schemeClr val="bg1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sp>
        <p:nvSpPr>
          <p:cNvPr id="22" name="任意多边形 21"/>
          <p:cNvSpPr/>
          <p:nvPr/>
        </p:nvSpPr>
        <p:spPr>
          <a:xfrm>
            <a:off x="6454552" y="4727541"/>
            <a:ext cx="5563084" cy="845820"/>
          </a:xfrm>
          <a:custGeom>
            <a:avLst/>
            <a:gdLst>
              <a:gd name="connsiteX0" fmla="*/ 0 w 6632377"/>
              <a:gd name="connsiteY0" fmla="*/ 0 h 845820"/>
              <a:gd name="connsiteX1" fmla="*/ 6209467 w 6632377"/>
              <a:gd name="connsiteY1" fmla="*/ 0 h 845820"/>
              <a:gd name="connsiteX2" fmla="*/ 6632377 w 6632377"/>
              <a:gd name="connsiteY2" fmla="*/ 422910 h 845820"/>
              <a:gd name="connsiteX3" fmla="*/ 6209467 w 6632377"/>
              <a:gd name="connsiteY3" fmla="*/ 845820 h 845820"/>
              <a:gd name="connsiteX4" fmla="*/ 0 w 6632377"/>
              <a:gd name="connsiteY4" fmla="*/ 845820 h 845820"/>
              <a:gd name="connsiteX5" fmla="*/ 0 w 6632377"/>
              <a:gd name="connsiteY5" fmla="*/ 0 h 84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32377" h="845820">
                <a:moveTo>
                  <a:pt x="0" y="0"/>
                </a:moveTo>
                <a:lnTo>
                  <a:pt x="6209467" y="0"/>
                </a:lnTo>
                <a:lnTo>
                  <a:pt x="6632377" y="422910"/>
                </a:lnTo>
                <a:lnTo>
                  <a:pt x="6209467" y="845820"/>
                </a:lnTo>
                <a:lnTo>
                  <a:pt x="0" y="845820"/>
                </a:lnTo>
                <a:lnTo>
                  <a:pt x="0" y="0"/>
                </a:lnTo>
                <a:close/>
              </a:path>
            </a:pathLst>
          </a:custGeom>
          <a:solidFill>
            <a:srgbClr val="13B3D3"/>
          </a:solid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96012" tIns="48006" rIns="235458" bIns="4800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pc="-70" dirty="0">
                <a:ln w="0"/>
                <a:solidFill>
                  <a:schemeClr val="bg1"/>
                </a:solidFill>
                <a:latin typeface="+mn-ea"/>
                <a:cs typeface="+mn-ea"/>
                <a:sym typeface="+mn-lt"/>
              </a:rPr>
              <a:t>Visualize the progress of the upgrade, </a:t>
            </a:r>
          </a:p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pc="-70" dirty="0">
                <a:ln w="0"/>
                <a:solidFill>
                  <a:schemeClr val="bg1"/>
                </a:solidFill>
                <a:latin typeface="+mn-ea"/>
                <a:cs typeface="+mn-ea"/>
                <a:sym typeface="+mn-lt"/>
              </a:rPr>
              <a:t>upgrading or completed.</a:t>
            </a:r>
            <a:endParaRPr lang="zh-CN" altLang="en-US" dirty="0">
              <a:solidFill>
                <a:schemeClr val="bg1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Easily device management | Remote Upgrade Firmware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58766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/>
          <a:srcRect l="12713" t="9447" r="12137" b="3206"/>
          <a:stretch/>
        </p:blipFill>
        <p:spPr>
          <a:xfrm>
            <a:off x="5543349" y="1228725"/>
            <a:ext cx="6629178" cy="37531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/>
          <a:srcRect l="27266" t="17090" r="20362" b="2022"/>
          <a:stretch/>
        </p:blipFill>
        <p:spPr>
          <a:xfrm>
            <a:off x="319580" y="1228725"/>
            <a:ext cx="5002452" cy="375317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  <a:prstDash val="sysDash"/>
          </a:ln>
        </p:spPr>
      </p:pic>
      <p:sp>
        <p:nvSpPr>
          <p:cNvPr id="55" name="Rectangle 50"/>
          <p:cNvSpPr/>
          <p:nvPr/>
        </p:nvSpPr>
        <p:spPr>
          <a:xfrm>
            <a:off x="1692148" y="5288574"/>
            <a:ext cx="8637557" cy="1200318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b="1" spc="-70" dirty="0">
                <a:ln w="0"/>
                <a:latin typeface="+mn-ea"/>
                <a:cs typeface="+mn-ea"/>
                <a:sym typeface="+mn-lt"/>
              </a:rPr>
              <a:t>Encode Parameters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Remotely configure the encode parameters of MNVR, it supports batch configuration.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  <a:sym typeface="+mn-lt"/>
              </a:rPr>
              <a:t>Displays the results, succeeded or exception.</a:t>
            </a:r>
            <a:endParaRPr lang="en-US" sz="1600" spc="-70" dirty="0">
              <a:ln w="0"/>
              <a:latin typeface="+mn-ea"/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Easily system deployment| Batch device configuration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341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12574" r="41567" b="49398"/>
          <a:stretch/>
        </p:blipFill>
        <p:spPr bwMode="auto">
          <a:xfrm>
            <a:off x="797643" y="1755844"/>
            <a:ext cx="7295208" cy="37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42"/>
          <p:cNvSpPr/>
          <p:nvPr/>
        </p:nvSpPr>
        <p:spPr>
          <a:xfrm>
            <a:off x="8407707" y="1998569"/>
            <a:ext cx="3429252" cy="3046978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b="1" spc="-70" dirty="0">
                <a:ln w="0"/>
                <a:latin typeface="+mn-ea"/>
                <a:cs typeface="+mn-ea"/>
              </a:rPr>
              <a:t>Others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GPS upload interval configurable </a:t>
            </a:r>
            <a:r>
              <a:rPr lang="zh-CN" altLang="en-US" sz="1600" spc="-70" dirty="0">
                <a:ln w="0"/>
                <a:latin typeface="+mn-ea"/>
                <a:cs typeface="+mn-ea"/>
              </a:rPr>
              <a:t>（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6-60s</a:t>
            </a:r>
            <a:r>
              <a:rPr lang="zh-CN" altLang="en-US" sz="1600" spc="-70" dirty="0">
                <a:ln w="0"/>
                <a:latin typeface="+mn-ea"/>
                <a:cs typeface="+mn-ea"/>
              </a:rPr>
              <a:t>）</a:t>
            </a:r>
            <a:endParaRPr lang="en-US" altLang="zh-CN" sz="1600" spc="-70" dirty="0">
              <a:ln w="0"/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Distance unit configurable </a:t>
            </a:r>
            <a:r>
              <a:rPr lang="zh-CN" altLang="en-US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（</a:t>
            </a:r>
            <a:r>
              <a:rPr lang="en-US" altLang="zh-CN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km </a:t>
            </a:r>
            <a:r>
              <a:rPr lang="zh-CN" altLang="en-US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、</a:t>
            </a:r>
            <a:r>
              <a:rPr lang="en-US" altLang="zh-CN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mile</a:t>
            </a:r>
            <a:r>
              <a:rPr lang="zh-CN" altLang="en-US" sz="1600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）</a:t>
            </a:r>
            <a:endParaRPr lang="en-US" altLang="zh-CN" sz="1600" spc="-70" dirty="0">
              <a:ln w="0"/>
              <a:solidFill>
                <a:srgbClr val="13B3D3"/>
              </a:solidFill>
              <a:latin typeface="+mn-ea"/>
              <a:cs typeface="+mn-ea"/>
            </a:endParaRP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Geographical location analysis</a:t>
            </a:r>
            <a:r>
              <a:rPr lang="zh-CN" altLang="en-US" sz="1600" spc="-70" dirty="0">
                <a:ln w="0"/>
                <a:latin typeface="+mn-ea"/>
                <a:cs typeface="+mn-ea"/>
              </a:rPr>
              <a:t>（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Extra purchase, free version and limited access</a:t>
            </a:r>
            <a:r>
              <a:rPr lang="zh-CN" altLang="en-US" sz="1600" spc="-70" dirty="0">
                <a:ln w="0"/>
                <a:latin typeface="+mn-ea"/>
                <a:cs typeface="+mn-ea"/>
              </a:rPr>
              <a:t>）</a:t>
            </a:r>
            <a:endParaRPr lang="en-US" altLang="zh-CN" sz="1600" spc="-70" dirty="0">
              <a:ln w="0"/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Other Configuration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7504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"/>
          <p:cNvSpPr>
            <a:spLocks noChangeArrowheads="1"/>
          </p:cNvSpPr>
          <p:nvPr/>
        </p:nvSpPr>
        <p:spPr bwMode="auto">
          <a:xfrm>
            <a:off x="1034981" y="5505071"/>
            <a:ext cx="9073661" cy="14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defTabSz="931863">
              <a:lnSpc>
                <a:spcPct val="150000"/>
              </a:lnSpc>
            </a:pPr>
            <a:r>
              <a:rPr lang="en-US" altLang="zh-CN" sz="2400" b="1" dirty="0">
                <a:latin typeface="+mn-ea"/>
                <a:cs typeface="Times New Roman" pitchFamily="18" charset="0"/>
              </a:rPr>
              <a:t>Active prevention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>
                <a:latin typeface="+mn-ea"/>
                <a:cs typeface="Times New Roman" pitchFamily="18" charset="0"/>
              </a:rPr>
              <a:t>When these behaviors happen, system will warn the driver and upload the alarm to the control center as evidence</a:t>
            </a:r>
            <a:r>
              <a:rPr lang="zh-CN" altLang="en-US" sz="1600" dirty="0">
                <a:latin typeface="+mn-ea"/>
                <a:cs typeface="Times New Roman" pitchFamily="18" charset="0"/>
              </a:rPr>
              <a:t>，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eventually to decrease accidents.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166901" y="1274141"/>
            <a:ext cx="8941741" cy="4262501"/>
            <a:chOff x="1227526" y="954090"/>
            <a:chExt cx="9535363" cy="4587531"/>
          </a:xfrm>
        </p:grpSpPr>
        <p:pic>
          <p:nvPicPr>
            <p:cNvPr id="28" name="图片 27"/>
            <p:cNvPicPr preferRelativeResize="0"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526" y="1361962"/>
              <a:ext cx="2268000" cy="1656000"/>
            </a:xfrm>
            <a:prstGeom prst="rect">
              <a:avLst/>
            </a:prstGeom>
          </p:spPr>
        </p:pic>
        <p:pic>
          <p:nvPicPr>
            <p:cNvPr id="29" name="图片 28"/>
            <p:cNvPicPr preferRelativeResize="0"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1660" y="1361962"/>
              <a:ext cx="2268000" cy="1656000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27526" y="3091350"/>
              <a:ext cx="456213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       Drowsy driving</a:t>
              </a:r>
            </a:p>
          </p:txBody>
        </p:sp>
        <p:pic>
          <p:nvPicPr>
            <p:cNvPr id="31" name="图片 30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212" y="1376187"/>
              <a:ext cx="2268000" cy="165600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5881212" y="3105575"/>
              <a:ext cx="2268000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   Distracted driving</a:t>
              </a:r>
            </a:p>
          </p:txBody>
        </p:sp>
        <p:pic>
          <p:nvPicPr>
            <p:cNvPr id="33" name="图片 32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1710" y="3504272"/>
              <a:ext cx="2268000" cy="165600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27526" y="5230644"/>
              <a:ext cx="455218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Smoking/Calling</a:t>
              </a:r>
            </a:p>
          </p:txBody>
        </p:sp>
        <p:pic>
          <p:nvPicPr>
            <p:cNvPr id="35" name="图片 34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526" y="3504272"/>
              <a:ext cx="2268000" cy="1656000"/>
            </a:xfrm>
            <a:prstGeom prst="rect">
              <a:avLst/>
            </a:prstGeom>
          </p:spPr>
        </p:pic>
        <p:pic>
          <p:nvPicPr>
            <p:cNvPr id="36" name="图片 35"/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262" y="3504272"/>
              <a:ext cx="2268000" cy="165600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5871262" y="5230644"/>
              <a:ext cx="2268000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pPr algn="ctr"/>
              <a:r>
                <a:rPr lang="en-US" altLang="zh-CN" sz="1200" dirty="0">
                  <a:solidFill>
                    <a:schemeClr val="tx1"/>
                  </a:solidFill>
                </a:rPr>
                <a:t>      Lens tampering</a:t>
              </a:r>
              <a:endParaRPr lang="zh-CN" alt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3079556" y="954717"/>
              <a:ext cx="31323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/>
                <a:t>DMS</a:t>
              </a:r>
              <a:endParaRPr lang="zh-CN" altLang="en-US" sz="2000" b="1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1227531" y="961852"/>
              <a:ext cx="6921681" cy="457976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41316" y="978298"/>
              <a:ext cx="241951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/>
                <a:t>ADAS</a:t>
              </a:r>
              <a:endParaRPr lang="zh-CN" altLang="en-US" sz="2000" b="1" dirty="0"/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15162" y="1390368"/>
              <a:ext cx="2447727" cy="1656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文本框 44"/>
            <p:cNvSpPr txBox="1"/>
            <p:nvPr/>
          </p:nvSpPr>
          <p:spPr>
            <a:xfrm>
              <a:off x="8309455" y="5235130"/>
              <a:ext cx="245343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Lane departure warning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309455" y="3119756"/>
              <a:ext cx="2453434" cy="276999"/>
            </a:xfrm>
            <a:prstGeom prst="rect">
              <a:avLst/>
            </a:prstGeom>
            <a:solidFill>
              <a:srgbClr val="13B3D3"/>
            </a:solidFill>
            <a:ln>
              <a:solidFill>
                <a:srgbClr val="13B3D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/>
                <a:t>     Forward collision warning</a:t>
              </a: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09455" y="3508758"/>
              <a:ext cx="2453434" cy="16560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48" name="矩形 47"/>
            <p:cNvSpPr/>
            <p:nvPr/>
          </p:nvSpPr>
          <p:spPr>
            <a:xfrm>
              <a:off x="8309455" y="954090"/>
              <a:ext cx="2453434" cy="458753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Active Safety management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6430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6" name="i$1îḓê"/>
          <p:cNvSpPr txBox="1"/>
          <p:nvPr/>
        </p:nvSpPr>
        <p:spPr>
          <a:xfrm>
            <a:off x="4836000" y="1036556"/>
            <a:ext cx="2520000" cy="927008"/>
          </a:xfrm>
          <a:prstGeom prst="rect">
            <a:avLst/>
          </a:prstGeom>
          <a:noFill/>
        </p:spPr>
        <p:txBody>
          <a:bodyPr wrap="square" lIns="90000" tIns="46800" rIns="90000" bIns="46800" anchor="ctr" anchorCtr="0">
            <a:normAutofit/>
          </a:bodyPr>
          <a:lstStyle/>
          <a:p>
            <a:pPr algn="dist"/>
            <a:r>
              <a:rPr lang="en-US" altLang="zh-CN" sz="2600" b="1" dirty="0">
                <a:solidFill>
                  <a:schemeClr val="tx2"/>
                </a:solidFill>
              </a:rPr>
              <a:t>CO</a:t>
            </a:r>
            <a:r>
              <a:rPr lang="en-US" altLang="zh-CN" sz="100" b="1" dirty="0">
                <a:solidFill>
                  <a:schemeClr val="tx2"/>
                </a:solidFill>
              </a:rPr>
              <a:t> </a:t>
            </a:r>
            <a:r>
              <a:rPr lang="en-US" altLang="zh-CN" sz="2600" b="1" dirty="0">
                <a:solidFill>
                  <a:schemeClr val="tx2"/>
                </a:solidFill>
              </a:rPr>
              <a:t>NTENTS</a:t>
            </a:r>
            <a:endParaRPr lang="zh-CN" altLang="en-US" sz="4000" b="1" dirty="0">
              <a:solidFill>
                <a:schemeClr val="tx2"/>
              </a:solidFill>
            </a:endParaRPr>
          </a:p>
        </p:txBody>
      </p:sp>
      <p:sp>
        <p:nvSpPr>
          <p:cNvPr id="17" name="íṥ1iḓè"/>
          <p:cNvSpPr txBox="1"/>
          <p:nvPr/>
        </p:nvSpPr>
        <p:spPr bwMode="auto">
          <a:xfrm>
            <a:off x="7317578" y="3708597"/>
            <a:ext cx="2213143" cy="40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zh-CN" b="1" dirty="0"/>
              <a:t>Highlights</a:t>
            </a:r>
            <a:endParaRPr lang="zh-CN" altLang="en-US" b="1" dirty="0"/>
          </a:p>
        </p:txBody>
      </p:sp>
      <p:sp>
        <p:nvSpPr>
          <p:cNvPr id="18" name="iṡľïḍè"/>
          <p:cNvSpPr txBox="1"/>
          <p:nvPr/>
        </p:nvSpPr>
        <p:spPr bwMode="auto">
          <a:xfrm>
            <a:off x="7317578" y="4108715"/>
            <a:ext cx="2213143" cy="57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HOT STANDBY /  SYSTEM BACKUP / RECORDS BACKUP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EEC46745-521A-440A-AABA-5F2746D3551E}"/>
              </a:ext>
            </a:extLst>
          </p:cNvPr>
          <p:cNvCxnSpPr/>
          <p:nvPr/>
        </p:nvCxnSpPr>
        <p:spPr>
          <a:xfrm>
            <a:off x="252063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3CE85D44-B9DB-480E-9637-0683EF1E4E89}"/>
              </a:ext>
            </a:extLst>
          </p:cNvPr>
          <p:cNvCxnSpPr/>
          <p:nvPr/>
        </p:nvCxnSpPr>
        <p:spPr>
          <a:xfrm>
            <a:off x="486818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876966C-C8D6-4D6B-8101-026210FD183F}"/>
              </a:ext>
            </a:extLst>
          </p:cNvPr>
          <p:cNvCxnSpPr/>
          <p:nvPr/>
        </p:nvCxnSpPr>
        <p:spPr>
          <a:xfrm>
            <a:off x="721573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F876966C-C8D6-4D6B-8101-026210FD183F}"/>
              </a:ext>
            </a:extLst>
          </p:cNvPr>
          <p:cNvCxnSpPr/>
          <p:nvPr/>
        </p:nvCxnSpPr>
        <p:spPr>
          <a:xfrm>
            <a:off x="9563281" y="2389181"/>
            <a:ext cx="0" cy="2377759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íṥ1iḓè"/>
          <p:cNvSpPr txBox="1"/>
          <p:nvPr/>
        </p:nvSpPr>
        <p:spPr bwMode="auto">
          <a:xfrm>
            <a:off x="9697688" y="3708597"/>
            <a:ext cx="2213143" cy="400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 anchorCtr="1">
            <a:norm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en-US" altLang="zh-CN" b="1" dirty="0"/>
              <a:t>Sales Strategy</a:t>
            </a:r>
            <a:endParaRPr lang="zh-CN" altLang="en-US" b="1" dirty="0"/>
          </a:p>
        </p:txBody>
      </p:sp>
      <p:sp>
        <p:nvSpPr>
          <p:cNvPr id="31" name="iṡľïḍè"/>
          <p:cNvSpPr txBox="1"/>
          <p:nvPr/>
        </p:nvSpPr>
        <p:spPr bwMode="auto">
          <a:xfrm>
            <a:off x="9697688" y="4108715"/>
            <a:ext cx="2213143" cy="57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PRODUCT + SERVICE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059" y="2389181"/>
            <a:ext cx="914400" cy="91440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949" y="2389181"/>
            <a:ext cx="914400" cy="9144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002588" y="2389181"/>
            <a:ext cx="2213143" cy="2293764"/>
            <a:chOff x="2622479" y="2389181"/>
            <a:chExt cx="2213143" cy="2293764"/>
          </a:xfrm>
        </p:grpSpPr>
        <p:sp>
          <p:nvSpPr>
            <p:cNvPr id="11" name="ïš1ídè"/>
            <p:cNvSpPr txBox="1"/>
            <p:nvPr/>
          </p:nvSpPr>
          <p:spPr bwMode="auto">
            <a:xfrm>
              <a:off x="2622479" y="3708597"/>
              <a:ext cx="2213143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zh-CN" b="1" dirty="0"/>
                <a:t>Main Functions</a:t>
              </a:r>
              <a:endParaRPr lang="zh-CN" altLang="en-US" b="1" dirty="0"/>
            </a:p>
          </p:txBody>
        </p:sp>
        <p:sp>
          <p:nvSpPr>
            <p:cNvPr id="12" name="íṣľîḍe"/>
            <p:cNvSpPr txBox="1"/>
            <p:nvPr/>
          </p:nvSpPr>
          <p:spPr bwMode="auto">
            <a:xfrm>
              <a:off x="2622479" y="4108715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 anchorCtr="1">
              <a:no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SINGLE SERVER / DISTRIBUTE</a:t>
              </a:r>
            </a:p>
          </p:txBody>
        </p:sp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850" y="2389181"/>
              <a:ext cx="914400" cy="914400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2589400" y="2389181"/>
            <a:ext cx="2213143" cy="2293764"/>
            <a:chOff x="192806" y="2389181"/>
            <a:chExt cx="2213143" cy="2293764"/>
          </a:xfrm>
        </p:grpSpPr>
        <p:sp>
          <p:nvSpPr>
            <p:cNvPr id="8" name="isļidé"/>
            <p:cNvSpPr txBox="1"/>
            <p:nvPr/>
          </p:nvSpPr>
          <p:spPr bwMode="auto">
            <a:xfrm>
              <a:off x="192806" y="3708597"/>
              <a:ext cx="2213143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zh-CN" b="1" dirty="0"/>
                <a:t>Overview</a:t>
              </a:r>
              <a:endParaRPr lang="zh-CN" altLang="en-US" b="1" dirty="0"/>
            </a:p>
          </p:txBody>
        </p:sp>
        <p:sp>
          <p:nvSpPr>
            <p:cNvPr id="9" name="ïš1íḋè"/>
            <p:cNvSpPr txBox="1"/>
            <p:nvPr/>
          </p:nvSpPr>
          <p:spPr bwMode="auto">
            <a:xfrm>
              <a:off x="192806" y="4108715"/>
              <a:ext cx="2213143" cy="574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MOBILE CENTER / TOPOLOGY</a:t>
              </a: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177" y="2389181"/>
              <a:ext cx="914400" cy="9144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103793" y="2389181"/>
            <a:ext cx="2314991" cy="2559700"/>
            <a:chOff x="4868181" y="2389181"/>
            <a:chExt cx="2314991" cy="2559700"/>
          </a:xfrm>
        </p:grpSpPr>
        <p:sp>
          <p:nvSpPr>
            <p:cNvPr id="14" name="îŝ1ïḋé"/>
            <p:cNvSpPr txBox="1"/>
            <p:nvPr/>
          </p:nvSpPr>
          <p:spPr bwMode="auto">
            <a:xfrm>
              <a:off x="4970029" y="3708597"/>
              <a:ext cx="2213143" cy="400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 anchor="ctr" anchorCtr="1">
              <a:norm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marL="0" lvl="1" algn="ctr"/>
              <a:r>
                <a:rPr lang="en-US" altLang="zh-CN" b="1" dirty="0"/>
                <a:t>New Features</a:t>
              </a:r>
              <a:endParaRPr lang="zh-CN" altLang="en-US" b="1" dirty="0"/>
            </a:p>
          </p:txBody>
        </p:sp>
        <p:sp>
          <p:nvSpPr>
            <p:cNvPr id="15" name="iŝḻîḓê"/>
            <p:cNvSpPr txBox="1"/>
            <p:nvPr/>
          </p:nvSpPr>
          <p:spPr bwMode="auto">
            <a:xfrm>
              <a:off x="4868181" y="4108715"/>
              <a:ext cx="2314991" cy="840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0000" tIns="46800" rIns="90000" bIns="46800" anchor="ctr" anchorCtr="1">
              <a:noAutofit/>
              <a:scene3d>
                <a:camera prst="orthographicFront"/>
                <a:lightRig rig="threePt" dir="t"/>
              </a:scene3d>
              <a:sp3d>
                <a:bevelT w="0" h="0"/>
              </a:sp3d>
            </a:bodyPr>
            <a:lstStyle/>
            <a:p>
              <a:pPr lvl="0">
                <a:lnSpc>
                  <a:spcPct val="160000"/>
                </a:lnSpc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LICENSE / PASSENGER TREND / ALARM ANALYSIS / OPERATION PANEL / HARD DISK FAULT / VIDEO TOUR CONFIG</a:t>
              </a:r>
              <a:endParaRPr lang="zh-CN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399" y="2389181"/>
              <a:ext cx="914400" cy="9144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41924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r="10859"/>
          <a:stretch/>
        </p:blipFill>
        <p:spPr>
          <a:xfrm>
            <a:off x="508932" y="1563073"/>
            <a:ext cx="5577840" cy="295001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260" y="1563073"/>
            <a:ext cx="5577840" cy="2983557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638474" y="5872292"/>
            <a:ext cx="4756486" cy="923320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-70" dirty="0">
                <a:ln w="0"/>
                <a:latin typeface="+mn-ea"/>
                <a:cs typeface="+mn-ea"/>
              </a:rPr>
              <a:t>Enable </a:t>
            </a:r>
            <a:r>
              <a:rPr lang="en-US" sz="1200" spc="-70" dirty="0">
                <a:ln w="0"/>
                <a:latin typeface="+mn-ea"/>
                <a:cs typeface="+mn-ea"/>
              </a:rPr>
              <a:t>indicates whether you need to subscribe to this alarm.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spc="-70" dirty="0">
                <a:ln w="0"/>
                <a:latin typeface="+mn-ea"/>
                <a:cs typeface="+mn-ea"/>
              </a:rPr>
              <a:t>Automatic</a:t>
            </a:r>
            <a:r>
              <a:rPr lang="en-US" sz="1200" spc="-70" dirty="0">
                <a:ln w="0"/>
                <a:latin typeface="+mn-ea"/>
                <a:cs typeface="+mn-ea"/>
              </a:rPr>
              <a:t> </a:t>
            </a:r>
            <a:r>
              <a:rPr lang="en-US" altLang="zh-CN" sz="1200" spc="-70" dirty="0">
                <a:ln w="0"/>
                <a:latin typeface="+mn-ea"/>
                <a:cs typeface="+mn-ea"/>
              </a:rPr>
              <a:t>represents</a:t>
            </a:r>
            <a:r>
              <a:rPr lang="en-US" sz="1200" spc="-70" dirty="0">
                <a:ln w="0"/>
                <a:latin typeface="+mn-ea"/>
                <a:cs typeface="+mn-ea"/>
              </a:rPr>
              <a:t>  whether the alarm needs to be handled manually.</a:t>
            </a:r>
          </a:p>
        </p:txBody>
      </p:sp>
      <p:graphicFrame>
        <p:nvGraphicFramePr>
          <p:cNvPr id="49" name="图示 48"/>
          <p:cNvGraphicFramePr/>
          <p:nvPr>
            <p:extLst>
              <p:ext uri="{D42A27DB-BD31-4B8C-83A1-F6EECF244321}">
                <p14:modId xmlns:p14="http://schemas.microsoft.com/office/powerpoint/2010/main" val="3561131578"/>
              </p:ext>
            </p:extLst>
          </p:nvPr>
        </p:nvGraphicFramePr>
        <p:xfrm>
          <a:off x="601176" y="4975860"/>
          <a:ext cx="11340168" cy="671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0" name="矩形 49"/>
          <p:cNvSpPr/>
          <p:nvPr/>
        </p:nvSpPr>
        <p:spPr>
          <a:xfrm>
            <a:off x="6271260" y="5799919"/>
            <a:ext cx="4944136" cy="923320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spc="-70" dirty="0">
                <a:ln w="0"/>
                <a:latin typeface="+mn-ea"/>
                <a:cs typeface="+mn-ea"/>
              </a:rPr>
              <a:t>When an alarm occurs, the Mobile Center will remind in various ways;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spc="-70" dirty="0">
                <a:ln w="0"/>
                <a:latin typeface="+mn-ea"/>
                <a:cs typeface="+mn-ea"/>
              </a:rPr>
              <a:t>Real-time display active safety alarm information;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spc="-70" dirty="0">
                <a:ln w="0"/>
                <a:latin typeface="+mn-ea"/>
                <a:cs typeface="+mn-ea"/>
              </a:rPr>
              <a:t>Query  and export the related alarm information;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Active Safety management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9439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Monitor Center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  <a:pPr/>
              <a:t>21</a:t>
            </a:fld>
            <a:endParaRPr lang="zh-CN" altLang="en-US"/>
          </a:p>
        </p:txBody>
      </p:sp>
      <p:grpSp>
        <p:nvGrpSpPr>
          <p:cNvPr id="5" name="#1312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583234" y="1440303"/>
            <a:ext cx="9085823" cy="4396495"/>
            <a:chOff x="1553089" y="1440303"/>
            <a:chExt cx="9085823" cy="4396495"/>
          </a:xfrm>
        </p:grpSpPr>
        <p:sp>
          <p:nvSpPr>
            <p:cNvPr id="6" name="ïsḷîdè"/>
            <p:cNvSpPr/>
            <p:nvPr/>
          </p:nvSpPr>
          <p:spPr>
            <a:xfrm>
              <a:off x="5903043" y="2176033"/>
              <a:ext cx="385914" cy="385912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íŝļïďe"/>
            <p:cNvSpPr/>
            <p:nvPr/>
          </p:nvSpPr>
          <p:spPr>
            <a:xfrm rot="16200000" flipH="1" flipV="1">
              <a:off x="9146467" y="3450058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iṡľíḓe"/>
            <p:cNvSpPr/>
            <p:nvPr/>
          </p:nvSpPr>
          <p:spPr>
            <a:xfrm rot="5400000" flipH="1">
              <a:off x="2659619" y="3450058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" name="îSľïḓé">
              <a:extLst>
                <a:ext uri="{FF2B5EF4-FFF2-40B4-BE49-F238E27FC236}">
                  <a16:creationId xmlns:a16="http://schemas.microsoft.com/office/drawing/2014/main" id="{70C38167-CB06-4A8E-8C6F-684778052F5C}"/>
                </a:ext>
              </a:extLst>
            </p:cNvPr>
            <p:cNvGrpSpPr/>
            <p:nvPr/>
          </p:nvGrpSpPr>
          <p:grpSpPr>
            <a:xfrm>
              <a:off x="1553089" y="1440303"/>
              <a:ext cx="2598975" cy="1816642"/>
              <a:chOff x="2404498" y="1359000"/>
              <a:chExt cx="2598975" cy="1816642"/>
            </a:xfrm>
          </p:grpSpPr>
          <p:sp>
            <p:nvSpPr>
              <p:cNvPr id="40" name="íšlïḋè"/>
              <p:cNvSpPr/>
              <p:nvPr/>
            </p:nvSpPr>
            <p:spPr>
              <a:xfrm>
                <a:off x="2404499" y="1359000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1" name="ïṧḻîḍé"/>
              <p:cNvSpPr/>
              <p:nvPr/>
            </p:nvSpPr>
            <p:spPr>
              <a:xfrm>
                <a:off x="2404498" y="1580066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íşľïḋe"/>
              <p:cNvSpPr/>
              <p:nvPr/>
            </p:nvSpPr>
            <p:spPr>
              <a:xfrm>
                <a:off x="3172176" y="1684858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3" name="ïṡļîde"/>
              <p:cNvSpPr/>
              <p:nvPr/>
            </p:nvSpPr>
            <p:spPr bwMode="auto">
              <a:xfrm>
                <a:off x="3544341" y="1651341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4" name="íslïḓè"/>
              <p:cNvSpPr/>
              <p:nvPr/>
            </p:nvSpPr>
            <p:spPr>
              <a:xfrm>
                <a:off x="2480766" y="1378410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>
                    <a:solidFill>
                      <a:schemeClr val="accent6"/>
                    </a:solidFill>
                  </a:rPr>
                  <a:t>1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45" name="ísļíḑè"/>
              <p:cNvGrpSpPr/>
              <p:nvPr/>
            </p:nvGrpSpPr>
            <p:grpSpPr>
              <a:xfrm>
                <a:off x="2429571" y="2167595"/>
                <a:ext cx="2548830" cy="944997"/>
                <a:chOff x="7294586" y="1359000"/>
                <a:chExt cx="2108063" cy="944997"/>
              </a:xfrm>
            </p:grpSpPr>
            <p:sp>
              <p:nvSpPr>
                <p:cNvPr id="46" name="iṥ1ïdé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Video / Alarm /  Map</a:t>
                  </a:r>
                </a:p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Events handling</a:t>
                  </a:r>
                </a:p>
              </p:txBody>
            </p:sp>
            <p:sp>
              <p:nvSpPr>
                <p:cNvPr id="47" name="ïsḻíďè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b="1" dirty="0">
                      <a:solidFill>
                        <a:schemeClr val="bg1"/>
                      </a:solidFill>
                    </a:rPr>
                    <a:t>Real-time View</a:t>
                  </a:r>
                  <a:endParaRPr lang="en-US" altLang="zh-CN" sz="1800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0" name="íṥḷídé">
              <a:extLst>
                <a:ext uri="{FF2B5EF4-FFF2-40B4-BE49-F238E27FC236}">
                  <a16:creationId xmlns:a16="http://schemas.microsoft.com/office/drawing/2014/main" id="{26399F53-357A-4B8F-ACE6-B1AE73BB01F1}"/>
                </a:ext>
              </a:extLst>
            </p:cNvPr>
            <p:cNvGrpSpPr/>
            <p:nvPr/>
          </p:nvGrpSpPr>
          <p:grpSpPr>
            <a:xfrm>
              <a:off x="8039937" y="1440303"/>
              <a:ext cx="2598975" cy="1816642"/>
              <a:chOff x="7188528" y="1359000"/>
              <a:chExt cx="2598975" cy="1816642"/>
            </a:xfrm>
          </p:grpSpPr>
          <p:sp>
            <p:nvSpPr>
              <p:cNvPr id="32" name="íṧliḑê"/>
              <p:cNvSpPr/>
              <p:nvPr/>
            </p:nvSpPr>
            <p:spPr>
              <a:xfrm>
                <a:off x="7188529" y="1359000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33" name="ïślíḑè"/>
              <p:cNvSpPr/>
              <p:nvPr/>
            </p:nvSpPr>
            <p:spPr>
              <a:xfrm>
                <a:off x="7188528" y="1580066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4" name="îŝḷiḑe"/>
              <p:cNvSpPr/>
              <p:nvPr/>
            </p:nvSpPr>
            <p:spPr>
              <a:xfrm>
                <a:off x="7956206" y="1684858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5" name="ïṧḻîḍê"/>
              <p:cNvSpPr/>
              <p:nvPr/>
            </p:nvSpPr>
            <p:spPr>
              <a:xfrm>
                <a:off x="7264796" y="1378410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>
                    <a:solidFill>
                      <a:schemeClr val="accent6"/>
                    </a:solidFill>
                  </a:rPr>
                  <a:t>2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36" name="íSļíḍè"/>
              <p:cNvGrpSpPr/>
              <p:nvPr/>
            </p:nvGrpSpPr>
            <p:grpSpPr>
              <a:xfrm>
                <a:off x="7213601" y="2167595"/>
                <a:ext cx="2548830" cy="944997"/>
                <a:chOff x="7294586" y="1359000"/>
                <a:chExt cx="2108063" cy="944997"/>
              </a:xfrm>
            </p:grpSpPr>
            <p:sp>
              <p:nvSpPr>
                <p:cNvPr id="38" name="íṡḻïďe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Standardize driving behavior</a:t>
                  </a:r>
                </a:p>
              </p:txBody>
            </p:sp>
            <p:sp>
              <p:nvSpPr>
                <p:cNvPr id="39" name="iṩľidè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>
                      <a:solidFill>
                        <a:schemeClr val="bg1"/>
                      </a:solidFill>
                    </a:rPr>
                    <a:t>E-Fence</a:t>
                  </a:r>
                </a:p>
              </p:txBody>
            </p:sp>
          </p:grpSp>
          <p:sp>
            <p:nvSpPr>
              <p:cNvPr id="37" name="ïṡľíḋé"/>
              <p:cNvSpPr/>
              <p:nvPr/>
            </p:nvSpPr>
            <p:spPr bwMode="auto">
              <a:xfrm>
                <a:off x="8328371" y="1651341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iṩḷiḑè">
              <a:extLst>
                <a:ext uri="{FF2B5EF4-FFF2-40B4-BE49-F238E27FC236}">
                  <a16:creationId xmlns:a16="http://schemas.microsoft.com/office/drawing/2014/main" id="{772EA029-9E8C-4734-AC1D-87F73993EB2B}"/>
                </a:ext>
              </a:extLst>
            </p:cNvPr>
            <p:cNvGrpSpPr/>
            <p:nvPr/>
          </p:nvGrpSpPr>
          <p:grpSpPr>
            <a:xfrm>
              <a:off x="1553089" y="4020156"/>
              <a:ext cx="2598975" cy="1816642"/>
              <a:chOff x="2404498" y="3938853"/>
              <a:chExt cx="2598975" cy="1816642"/>
            </a:xfrm>
          </p:grpSpPr>
          <p:sp>
            <p:nvSpPr>
              <p:cNvPr id="24" name="işḻïḍè"/>
              <p:cNvSpPr/>
              <p:nvPr/>
            </p:nvSpPr>
            <p:spPr>
              <a:xfrm>
                <a:off x="2404499" y="3938853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" name="îṧļïḍe"/>
              <p:cNvSpPr/>
              <p:nvPr/>
            </p:nvSpPr>
            <p:spPr>
              <a:xfrm>
                <a:off x="2404498" y="4159919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" name="íšľíḑè"/>
              <p:cNvSpPr/>
              <p:nvPr/>
            </p:nvSpPr>
            <p:spPr>
              <a:xfrm>
                <a:off x="3172176" y="4264711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7" name="işlide"/>
              <p:cNvSpPr/>
              <p:nvPr/>
            </p:nvSpPr>
            <p:spPr>
              <a:xfrm>
                <a:off x="2480766" y="3958263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>
                    <a:solidFill>
                      <a:schemeClr val="accent6"/>
                    </a:solidFill>
                  </a:rPr>
                  <a:t>4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28" name="ísľîḑè"/>
              <p:cNvGrpSpPr/>
              <p:nvPr/>
            </p:nvGrpSpPr>
            <p:grpSpPr>
              <a:xfrm>
                <a:off x="2429571" y="4747448"/>
                <a:ext cx="2548830" cy="944997"/>
                <a:chOff x="7294586" y="1359000"/>
                <a:chExt cx="2108063" cy="944997"/>
              </a:xfrm>
            </p:grpSpPr>
            <p:sp>
              <p:nvSpPr>
                <p:cNvPr id="30" name="ïṡļíde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Alarm / GPS </a:t>
                  </a:r>
                </a:p>
              </p:txBody>
            </p:sp>
            <p:sp>
              <p:nvSpPr>
                <p:cNvPr id="31" name="îṣļíḍè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>
                      <a:solidFill>
                        <a:schemeClr val="bg1"/>
                      </a:solidFill>
                    </a:rPr>
                    <a:t>Statistic</a:t>
                  </a:r>
                </a:p>
              </p:txBody>
            </p:sp>
          </p:grpSp>
          <p:sp>
            <p:nvSpPr>
              <p:cNvPr id="29" name="ïṣḻîde"/>
              <p:cNvSpPr/>
              <p:nvPr/>
            </p:nvSpPr>
            <p:spPr bwMode="auto">
              <a:xfrm>
                <a:off x="3544341" y="4231194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2" name="iṥḷîde">
              <a:extLst>
                <a:ext uri="{FF2B5EF4-FFF2-40B4-BE49-F238E27FC236}">
                  <a16:creationId xmlns:a16="http://schemas.microsoft.com/office/drawing/2014/main" id="{072ADE7B-E11C-4645-A243-23E7514799AC}"/>
                </a:ext>
              </a:extLst>
            </p:cNvPr>
            <p:cNvGrpSpPr/>
            <p:nvPr/>
          </p:nvGrpSpPr>
          <p:grpSpPr>
            <a:xfrm>
              <a:off x="8039937" y="4020156"/>
              <a:ext cx="2598975" cy="1816642"/>
              <a:chOff x="7188528" y="3938853"/>
              <a:chExt cx="2598975" cy="1816642"/>
            </a:xfrm>
          </p:grpSpPr>
          <p:sp>
            <p:nvSpPr>
              <p:cNvPr id="16" name="îṩḻíḓè"/>
              <p:cNvSpPr/>
              <p:nvPr/>
            </p:nvSpPr>
            <p:spPr>
              <a:xfrm>
                <a:off x="7188529" y="3938853"/>
                <a:ext cx="2598974" cy="1816642"/>
              </a:xfrm>
              <a:custGeom>
                <a:avLst/>
                <a:gdLst>
                  <a:gd name="connsiteX0" fmla="*/ 452455 w 5867139"/>
                  <a:gd name="connsiteY0" fmla="*/ 0 h 4678308"/>
                  <a:gd name="connsiteX1" fmla="*/ 2204838 w 5867139"/>
                  <a:gd name="connsiteY1" fmla="*/ 0 h 4678308"/>
                  <a:gd name="connsiteX2" fmla="*/ 2553973 w 5867139"/>
                  <a:gd name="connsiteY2" fmla="*/ 177619 h 4678308"/>
                  <a:gd name="connsiteX3" fmla="*/ 2573676 w 5867139"/>
                  <a:gd name="connsiteY3" fmla="*/ 212652 h 4678308"/>
                  <a:gd name="connsiteX4" fmla="*/ 2575413 w 5867139"/>
                  <a:gd name="connsiteY4" fmla="*/ 212652 h 4678308"/>
                  <a:gd name="connsiteX5" fmla="*/ 2599727 w 5867139"/>
                  <a:gd name="connsiteY5" fmla="*/ 257448 h 4678308"/>
                  <a:gd name="connsiteX6" fmla="*/ 2822014 w 5867139"/>
                  <a:gd name="connsiteY6" fmla="*/ 406389 h 4678308"/>
                  <a:gd name="connsiteX7" fmla="*/ 2876745 w 5867139"/>
                  <a:gd name="connsiteY7" fmla="*/ 411907 h 4678308"/>
                  <a:gd name="connsiteX8" fmla="*/ 5287549 w 5867139"/>
                  <a:gd name="connsiteY8" fmla="*/ 411907 h 4678308"/>
                  <a:gd name="connsiteX9" fmla="*/ 5867139 w 5867139"/>
                  <a:gd name="connsiteY9" fmla="*/ 991497 h 4678308"/>
                  <a:gd name="connsiteX10" fmla="*/ 5867139 w 5867139"/>
                  <a:gd name="connsiteY10" fmla="*/ 4098718 h 4678308"/>
                  <a:gd name="connsiteX11" fmla="*/ 5287549 w 5867139"/>
                  <a:gd name="connsiteY11" fmla="*/ 4678308 h 4678308"/>
                  <a:gd name="connsiteX12" fmla="*/ 579590 w 5867139"/>
                  <a:gd name="connsiteY12" fmla="*/ 4678308 h 4678308"/>
                  <a:gd name="connsiteX13" fmla="*/ 0 w 5867139"/>
                  <a:gd name="connsiteY13" fmla="*/ 4098718 h 4678308"/>
                  <a:gd name="connsiteX14" fmla="*/ 0 w 5867139"/>
                  <a:gd name="connsiteY14" fmla="*/ 991497 h 4678308"/>
                  <a:gd name="connsiteX15" fmla="*/ 2 w 5867139"/>
                  <a:gd name="connsiteY15" fmla="*/ 991476 h 4678308"/>
                  <a:gd name="connsiteX16" fmla="*/ 2 w 5867139"/>
                  <a:gd name="connsiteY16" fmla="*/ 488091 h 4678308"/>
                  <a:gd name="connsiteX17" fmla="*/ 2 w 5867139"/>
                  <a:gd name="connsiteY17" fmla="*/ 473012 h 4678308"/>
                  <a:gd name="connsiteX18" fmla="*/ 24092 w 5867139"/>
                  <a:gd name="connsiteY18" fmla="*/ 344295 h 4678308"/>
                  <a:gd name="connsiteX19" fmla="*/ 28119 w 5867139"/>
                  <a:gd name="connsiteY19" fmla="*/ 337849 h 4678308"/>
                  <a:gd name="connsiteX20" fmla="*/ 35560 w 5867139"/>
                  <a:gd name="connsiteY20" fmla="*/ 298103 h 4678308"/>
                  <a:gd name="connsiteX21" fmla="*/ 452455 w 5867139"/>
                  <a:gd name="connsiteY21" fmla="*/ 0 h 467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5867139" h="4678308">
                    <a:moveTo>
                      <a:pt x="452455" y="0"/>
                    </a:moveTo>
                    <a:lnTo>
                      <a:pt x="2204838" y="0"/>
                    </a:lnTo>
                    <a:cubicBezTo>
                      <a:pt x="2345397" y="0"/>
                      <a:pt x="2470986" y="69143"/>
                      <a:pt x="2553973" y="177619"/>
                    </a:cubicBezTo>
                    <a:lnTo>
                      <a:pt x="2573676" y="212652"/>
                    </a:lnTo>
                    <a:lnTo>
                      <a:pt x="2575413" y="212652"/>
                    </a:lnTo>
                    <a:lnTo>
                      <a:pt x="2599727" y="257448"/>
                    </a:lnTo>
                    <a:cubicBezTo>
                      <a:pt x="2650641" y="332809"/>
                      <a:pt x="2729799" y="387519"/>
                      <a:pt x="2822014" y="406389"/>
                    </a:cubicBezTo>
                    <a:lnTo>
                      <a:pt x="2876745" y="411907"/>
                    </a:lnTo>
                    <a:lnTo>
                      <a:pt x="5287549" y="411907"/>
                    </a:lnTo>
                    <a:cubicBezTo>
                      <a:pt x="5607648" y="411907"/>
                      <a:pt x="5867139" y="671398"/>
                      <a:pt x="5867139" y="991497"/>
                    </a:cubicBezTo>
                    <a:lnTo>
                      <a:pt x="5867139" y="4098718"/>
                    </a:lnTo>
                    <a:cubicBezTo>
                      <a:pt x="5867139" y="4418817"/>
                      <a:pt x="5607648" y="4678308"/>
                      <a:pt x="5287549" y="4678308"/>
                    </a:cubicBezTo>
                    <a:lnTo>
                      <a:pt x="579590" y="4678308"/>
                    </a:lnTo>
                    <a:cubicBezTo>
                      <a:pt x="259491" y="4678308"/>
                      <a:pt x="0" y="4418817"/>
                      <a:pt x="0" y="4098718"/>
                    </a:cubicBezTo>
                    <a:lnTo>
                      <a:pt x="0" y="991497"/>
                    </a:lnTo>
                    <a:lnTo>
                      <a:pt x="2" y="991476"/>
                    </a:lnTo>
                    <a:lnTo>
                      <a:pt x="2" y="488091"/>
                    </a:lnTo>
                    <a:lnTo>
                      <a:pt x="2" y="473012"/>
                    </a:lnTo>
                    <a:cubicBezTo>
                      <a:pt x="2" y="427354"/>
                      <a:pt x="8581" y="383857"/>
                      <a:pt x="24092" y="344295"/>
                    </a:cubicBezTo>
                    <a:lnTo>
                      <a:pt x="28119" y="337849"/>
                    </a:lnTo>
                    <a:lnTo>
                      <a:pt x="35560" y="298103"/>
                    </a:lnTo>
                    <a:cubicBezTo>
                      <a:pt x="104245" y="122920"/>
                      <a:pt x="265043" y="0"/>
                      <a:pt x="45245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144000" tIns="144000" anchor="t" anchorCtr="0">
                <a:normAutofit/>
              </a:bodyPr>
              <a:lstStyle/>
              <a:p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7" name="ïŝḷiḋe"/>
              <p:cNvSpPr/>
              <p:nvPr/>
            </p:nvSpPr>
            <p:spPr>
              <a:xfrm>
                <a:off x="7188528" y="4159919"/>
                <a:ext cx="2598975" cy="1595576"/>
              </a:xfrm>
              <a:custGeom>
                <a:avLst/>
                <a:gdLst>
                  <a:gd name="connsiteX0" fmla="*/ 952500 w 2781301"/>
                  <a:gd name="connsiteY0" fmla="*/ 223837 h 1947863"/>
                  <a:gd name="connsiteX1" fmla="*/ 952500 w 2781301"/>
                  <a:gd name="connsiteY1" fmla="*/ 223838 h 1947863"/>
                  <a:gd name="connsiteX2" fmla="*/ 952500 w 2781301"/>
                  <a:gd name="connsiteY2" fmla="*/ 223838 h 1947863"/>
                  <a:gd name="connsiteX3" fmla="*/ 1176338 w 2781301"/>
                  <a:gd name="connsiteY3" fmla="*/ 0 h 1947863"/>
                  <a:gd name="connsiteX4" fmla="*/ 2557463 w 2781301"/>
                  <a:gd name="connsiteY4" fmla="*/ 0 h 1947863"/>
                  <a:gd name="connsiteX5" fmla="*/ 2781301 w 2781301"/>
                  <a:gd name="connsiteY5" fmla="*/ 223838 h 1947863"/>
                  <a:gd name="connsiteX6" fmla="*/ 2781300 w 2781301"/>
                  <a:gd name="connsiteY6" fmla="*/ 223838 h 1947863"/>
                  <a:gd name="connsiteX7" fmla="*/ 2778489 w 2781301"/>
                  <a:gd name="connsiteY7" fmla="*/ 237762 h 1947863"/>
                  <a:gd name="connsiteX8" fmla="*/ 2781300 w 2781301"/>
                  <a:gd name="connsiteY8" fmla="*/ 265648 h 1947863"/>
                  <a:gd name="connsiteX9" fmla="*/ 2781300 w 2781301"/>
                  <a:gd name="connsiteY9" fmla="*/ 511181 h 1947863"/>
                  <a:gd name="connsiteX10" fmla="*/ 2781300 w 2781301"/>
                  <a:gd name="connsiteY10" fmla="*/ 1660520 h 1947863"/>
                  <a:gd name="connsiteX11" fmla="*/ 2781300 w 2781301"/>
                  <a:gd name="connsiteY11" fmla="*/ 1682216 h 1947863"/>
                  <a:gd name="connsiteX12" fmla="*/ 2515653 w 2781301"/>
                  <a:gd name="connsiteY12" fmla="*/ 1947863 h 1947863"/>
                  <a:gd name="connsiteX13" fmla="*/ 2493957 w 2781301"/>
                  <a:gd name="connsiteY13" fmla="*/ 1947863 h 1947863"/>
                  <a:gd name="connsiteX14" fmla="*/ 1453097 w 2781301"/>
                  <a:gd name="connsiteY14" fmla="*/ 1947863 h 1947863"/>
                  <a:gd name="connsiteX15" fmla="*/ 287343 w 2781301"/>
                  <a:gd name="connsiteY15" fmla="*/ 1947863 h 1947863"/>
                  <a:gd name="connsiteX16" fmla="*/ 0 w 2781301"/>
                  <a:gd name="connsiteY16" fmla="*/ 1660520 h 1947863"/>
                  <a:gd name="connsiteX17" fmla="*/ 0 w 2781301"/>
                  <a:gd name="connsiteY17" fmla="*/ 511181 h 1947863"/>
                  <a:gd name="connsiteX18" fmla="*/ 287343 w 2781301"/>
                  <a:gd name="connsiteY18" fmla="*/ 223838 h 1947863"/>
                  <a:gd name="connsiteX19" fmla="*/ 952500 w 2781301"/>
                  <a:gd name="connsiteY19" fmla="*/ 223838 h 1947863"/>
                  <a:gd name="connsiteX20" fmla="*/ 952500 w 2781301"/>
                  <a:gd name="connsiteY20" fmla="*/ 223838 h 1947863"/>
                  <a:gd name="connsiteX21" fmla="*/ 952500 w 2781301"/>
                  <a:gd name="connsiteY21" fmla="*/ 223838 h 1947863"/>
                  <a:gd name="connsiteX22" fmla="*/ 970090 w 2781301"/>
                  <a:gd name="connsiteY22" fmla="*/ 136710 h 1947863"/>
                  <a:gd name="connsiteX23" fmla="*/ 1176338 w 2781301"/>
                  <a:gd name="connsiteY23" fmla="*/ 0 h 194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781301" h="1947863">
                    <a:moveTo>
                      <a:pt x="952500" y="223837"/>
                    </a:moveTo>
                    <a:lnTo>
                      <a:pt x="952500" y="223838"/>
                    </a:lnTo>
                    <a:lnTo>
                      <a:pt x="952500" y="223838"/>
                    </a:lnTo>
                    <a:close/>
                    <a:moveTo>
                      <a:pt x="1176338" y="0"/>
                    </a:moveTo>
                    <a:lnTo>
                      <a:pt x="2557463" y="0"/>
                    </a:lnTo>
                    <a:cubicBezTo>
                      <a:pt x="2681085" y="0"/>
                      <a:pt x="2781301" y="100216"/>
                      <a:pt x="2781301" y="223838"/>
                    </a:cubicBezTo>
                    <a:lnTo>
                      <a:pt x="2781300" y="223838"/>
                    </a:lnTo>
                    <a:lnTo>
                      <a:pt x="2778489" y="237762"/>
                    </a:lnTo>
                    <a:lnTo>
                      <a:pt x="2781300" y="265648"/>
                    </a:lnTo>
                    <a:lnTo>
                      <a:pt x="2781300" y="511181"/>
                    </a:lnTo>
                    <a:lnTo>
                      <a:pt x="2781300" y="1660520"/>
                    </a:lnTo>
                    <a:lnTo>
                      <a:pt x="2781300" y="1682216"/>
                    </a:lnTo>
                    <a:cubicBezTo>
                      <a:pt x="2781300" y="1828929"/>
                      <a:pt x="2662366" y="1947863"/>
                      <a:pt x="2515653" y="1947863"/>
                    </a:cubicBezTo>
                    <a:lnTo>
                      <a:pt x="2493957" y="1947863"/>
                    </a:lnTo>
                    <a:lnTo>
                      <a:pt x="1453097" y="1947863"/>
                    </a:lnTo>
                    <a:lnTo>
                      <a:pt x="287343" y="1947863"/>
                    </a:lnTo>
                    <a:cubicBezTo>
                      <a:pt x="128648" y="1947863"/>
                      <a:pt x="0" y="1819215"/>
                      <a:pt x="0" y="1660520"/>
                    </a:cubicBezTo>
                    <a:lnTo>
                      <a:pt x="0" y="511181"/>
                    </a:lnTo>
                    <a:cubicBezTo>
                      <a:pt x="0" y="352486"/>
                      <a:pt x="128648" y="223838"/>
                      <a:pt x="287343" y="223838"/>
                    </a:cubicBez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52500" y="223838"/>
                    </a:lnTo>
                    <a:lnTo>
                      <a:pt x="970090" y="136710"/>
                    </a:lnTo>
                    <a:cubicBezTo>
                      <a:pt x="1004071" y="56372"/>
                      <a:pt x="1083621" y="0"/>
                      <a:pt x="1176338" y="0"/>
                    </a:cubicBez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" name="iSḻïďe"/>
              <p:cNvSpPr/>
              <p:nvPr/>
            </p:nvSpPr>
            <p:spPr>
              <a:xfrm>
                <a:off x="7956206" y="4264711"/>
                <a:ext cx="295089" cy="242879"/>
              </a:xfrm>
              <a:custGeom>
                <a:avLst/>
                <a:gdLst>
                  <a:gd name="connsiteX0" fmla="*/ 318728 w 666158"/>
                  <a:gd name="connsiteY0" fmla="*/ 0 h 625475"/>
                  <a:gd name="connsiteX1" fmla="*/ 666158 w 666158"/>
                  <a:gd name="connsiteY1" fmla="*/ 0 h 625475"/>
                  <a:gd name="connsiteX2" fmla="*/ 666158 w 666158"/>
                  <a:gd name="connsiteY2" fmla="*/ 625475 h 625475"/>
                  <a:gd name="connsiteX3" fmla="*/ 0 w 666158"/>
                  <a:gd name="connsiteY3" fmla="*/ 625475 h 625475"/>
                  <a:gd name="connsiteX4" fmla="*/ 0 w 666158"/>
                  <a:gd name="connsiteY4" fmla="*/ 202325 h 625475"/>
                  <a:gd name="connsiteX5" fmla="*/ 293658 w 666158"/>
                  <a:gd name="connsiteY5" fmla="*/ 46189 h 625475"/>
                  <a:gd name="connsiteX6" fmla="*/ 318728 w 666158"/>
                  <a:gd name="connsiteY6" fmla="*/ 0 h 625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6158" h="625475">
                    <a:moveTo>
                      <a:pt x="318728" y="0"/>
                    </a:moveTo>
                    <a:lnTo>
                      <a:pt x="666158" y="0"/>
                    </a:lnTo>
                    <a:lnTo>
                      <a:pt x="666158" y="625475"/>
                    </a:lnTo>
                    <a:lnTo>
                      <a:pt x="0" y="625475"/>
                    </a:lnTo>
                    <a:lnTo>
                      <a:pt x="0" y="202325"/>
                    </a:lnTo>
                    <a:cubicBezTo>
                      <a:pt x="122241" y="202325"/>
                      <a:pt x="230017" y="140390"/>
                      <a:pt x="293658" y="46189"/>
                    </a:cubicBezTo>
                    <a:lnTo>
                      <a:pt x="318728" y="0"/>
                    </a:lnTo>
                    <a:close/>
                  </a:path>
                </a:pathLst>
              </a:custGeom>
              <a:solidFill>
                <a:srgbClr val="13B3D3"/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" name="ïśḷídê"/>
              <p:cNvSpPr/>
              <p:nvPr/>
            </p:nvSpPr>
            <p:spPr>
              <a:xfrm>
                <a:off x="7264796" y="3958263"/>
                <a:ext cx="441146" cy="369332"/>
              </a:xfrm>
              <a:prstGeom prst="rect">
                <a:avLst/>
              </a:prstGeom>
            </p:spPr>
            <p:txBody>
              <a:bodyPr wrap="none">
                <a:normAutofit/>
              </a:bodyPr>
              <a:lstStyle/>
              <a:p>
                <a:r>
                  <a:rPr lang="en-US" altLang="zh-CN" b="1">
                    <a:solidFill>
                      <a:schemeClr val="accent6"/>
                    </a:solidFill>
                  </a:rPr>
                  <a:t>0</a:t>
                </a:r>
                <a:r>
                  <a:rPr lang="en-US" altLang="zh-CN" sz="100" b="1">
                    <a:solidFill>
                      <a:schemeClr val="accent6"/>
                    </a:solidFill>
                  </a:rPr>
                  <a:t> </a:t>
                </a:r>
                <a:r>
                  <a:rPr lang="en-US" altLang="zh-CN" b="1">
                    <a:solidFill>
                      <a:schemeClr val="accent6"/>
                    </a:solidFill>
                  </a:rPr>
                  <a:t>3</a:t>
                </a:r>
                <a:endParaRPr lang="en-US" altLang="zh-CN" b="1" dirty="0">
                  <a:solidFill>
                    <a:schemeClr val="accent6"/>
                  </a:solidFill>
                </a:endParaRPr>
              </a:p>
            </p:txBody>
          </p:sp>
          <p:grpSp>
            <p:nvGrpSpPr>
              <p:cNvPr id="20" name="ïsľíḍe"/>
              <p:cNvGrpSpPr/>
              <p:nvPr/>
            </p:nvGrpSpPr>
            <p:grpSpPr>
              <a:xfrm>
                <a:off x="7213601" y="4747448"/>
                <a:ext cx="2548830" cy="944997"/>
                <a:chOff x="7294586" y="1359000"/>
                <a:chExt cx="2108063" cy="944997"/>
              </a:xfrm>
            </p:grpSpPr>
            <p:sp>
              <p:nvSpPr>
                <p:cNvPr id="22" name="íšļïḍê">
                  <a:extLst>
                    <a:ext uri="{FF2B5EF4-FFF2-40B4-BE49-F238E27FC236}">
                      <a16:creationId xmlns:a16="http://schemas.microsoft.com/office/drawing/2014/main" id="{39340196-E1AA-4B49-976A-BF366BB2B662}"/>
                    </a:ext>
                  </a:extLst>
                </p:cNvPr>
                <p:cNvSpPr/>
                <p:nvPr/>
              </p:nvSpPr>
              <p:spPr bwMode="auto">
                <a:xfrm>
                  <a:off x="7294586" y="1746598"/>
                  <a:ext cx="2108063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0000" tIns="46800" rIns="90000" bIns="46800" anchor="t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>
                    <a:lnSpc>
                      <a:spcPct val="130000"/>
                    </a:lnSpc>
                  </a:pPr>
                  <a:r>
                    <a:rPr lang="en-US" altLang="zh-CN" sz="1100" dirty="0">
                      <a:solidFill>
                        <a:schemeClr val="bg1"/>
                      </a:solidFill>
                    </a:rPr>
                    <a:t>Playback / Track</a:t>
                  </a:r>
                </a:p>
              </p:txBody>
            </p:sp>
            <p:sp>
              <p:nvSpPr>
                <p:cNvPr id="23" name="íṩḻiḑé">
                  <a:extLst>
                    <a:ext uri="{FF2B5EF4-FFF2-40B4-BE49-F238E27FC236}">
                      <a16:creationId xmlns:a16="http://schemas.microsoft.com/office/drawing/2014/main" id="{4D5C24C6-4DD0-4193-AD42-019C1134797B}"/>
                    </a:ext>
                  </a:extLst>
                </p:cNvPr>
                <p:cNvSpPr txBox="1"/>
                <p:nvPr/>
              </p:nvSpPr>
              <p:spPr bwMode="auto">
                <a:xfrm>
                  <a:off x="7294586" y="1359000"/>
                  <a:ext cx="2108063" cy="3875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0000" tIns="46800" rIns="90000" bIns="46800" anchor="b" anchorCtr="0">
                  <a:normAutofit/>
                </a:bodyPr>
                <a:lstStyle>
                  <a:defPPr>
                    <a:defRPr lang="zh-CN"/>
                  </a:defPPr>
                  <a:lvl1pPr marL="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18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377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566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754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5943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131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320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509" algn="l" defTabSz="914377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800" b="1" dirty="0">
                      <a:solidFill>
                        <a:schemeClr val="bg1"/>
                      </a:solidFill>
                    </a:rPr>
                    <a:t>Investigation</a:t>
                  </a:r>
                </a:p>
              </p:txBody>
            </p:sp>
          </p:grpSp>
          <p:sp>
            <p:nvSpPr>
              <p:cNvPr id="21" name="iṩļíḑè"/>
              <p:cNvSpPr/>
              <p:nvPr/>
            </p:nvSpPr>
            <p:spPr bwMode="auto">
              <a:xfrm>
                <a:off x="8328371" y="4231194"/>
                <a:ext cx="319289" cy="501401"/>
              </a:xfrm>
              <a:custGeom>
                <a:avLst/>
                <a:gdLst>
                  <a:gd name="connsiteX0" fmla="*/ 107157 w 214313"/>
                  <a:gd name="connsiteY0" fmla="*/ 288925 h 336550"/>
                  <a:gd name="connsiteX1" fmla="*/ 92075 w 214313"/>
                  <a:gd name="connsiteY1" fmla="*/ 303213 h 336550"/>
                  <a:gd name="connsiteX2" fmla="*/ 107157 w 214313"/>
                  <a:gd name="connsiteY2" fmla="*/ 317501 h 336550"/>
                  <a:gd name="connsiteX3" fmla="*/ 122239 w 214313"/>
                  <a:gd name="connsiteY3" fmla="*/ 303213 h 336550"/>
                  <a:gd name="connsiteX4" fmla="*/ 107157 w 214313"/>
                  <a:gd name="connsiteY4" fmla="*/ 288925 h 336550"/>
                  <a:gd name="connsiteX5" fmla="*/ 30187 w 214313"/>
                  <a:gd name="connsiteY5" fmla="*/ 41275 h 336550"/>
                  <a:gd name="connsiteX6" fmla="*/ 22225 w 214313"/>
                  <a:gd name="connsiteY6" fmla="*/ 50461 h 336550"/>
                  <a:gd name="connsiteX7" fmla="*/ 22225 w 214313"/>
                  <a:gd name="connsiteY7" fmla="*/ 259103 h 336550"/>
                  <a:gd name="connsiteX8" fmla="*/ 30187 w 214313"/>
                  <a:gd name="connsiteY8" fmla="*/ 268288 h 336550"/>
                  <a:gd name="connsiteX9" fmla="*/ 184126 w 214313"/>
                  <a:gd name="connsiteY9" fmla="*/ 268288 h 336550"/>
                  <a:gd name="connsiteX10" fmla="*/ 192088 w 214313"/>
                  <a:gd name="connsiteY10" fmla="*/ 259103 h 336550"/>
                  <a:gd name="connsiteX11" fmla="*/ 192088 w 214313"/>
                  <a:gd name="connsiteY11" fmla="*/ 50461 h 336550"/>
                  <a:gd name="connsiteX12" fmla="*/ 184126 w 214313"/>
                  <a:gd name="connsiteY12" fmla="*/ 41275 h 336550"/>
                  <a:gd name="connsiteX13" fmla="*/ 30187 w 214313"/>
                  <a:gd name="connsiteY13" fmla="*/ 41275 h 336550"/>
                  <a:gd name="connsiteX14" fmla="*/ 92812 w 214313"/>
                  <a:gd name="connsiteY14" fmla="*/ 15875 h 336550"/>
                  <a:gd name="connsiteX15" fmla="*/ 88900 w 214313"/>
                  <a:gd name="connsiteY15" fmla="*/ 21318 h 336550"/>
                  <a:gd name="connsiteX16" fmla="*/ 92812 w 214313"/>
                  <a:gd name="connsiteY16" fmla="*/ 25400 h 336550"/>
                  <a:gd name="connsiteX17" fmla="*/ 121501 w 214313"/>
                  <a:gd name="connsiteY17" fmla="*/ 25400 h 336550"/>
                  <a:gd name="connsiteX18" fmla="*/ 125413 w 214313"/>
                  <a:gd name="connsiteY18" fmla="*/ 21318 h 336550"/>
                  <a:gd name="connsiteX19" fmla="*/ 121501 w 214313"/>
                  <a:gd name="connsiteY19" fmla="*/ 15875 h 336550"/>
                  <a:gd name="connsiteX20" fmla="*/ 92812 w 214313"/>
                  <a:gd name="connsiteY20" fmla="*/ 15875 h 336550"/>
                  <a:gd name="connsiteX21" fmla="*/ 48948 w 214313"/>
                  <a:gd name="connsiteY21" fmla="*/ 0 h 336550"/>
                  <a:gd name="connsiteX22" fmla="*/ 165365 w 214313"/>
                  <a:gd name="connsiteY22" fmla="*/ 0 h 336550"/>
                  <a:gd name="connsiteX23" fmla="*/ 214313 w 214313"/>
                  <a:gd name="connsiteY23" fmla="*/ 48642 h 336550"/>
                  <a:gd name="connsiteX24" fmla="*/ 214313 w 214313"/>
                  <a:gd name="connsiteY24" fmla="*/ 287908 h 336550"/>
                  <a:gd name="connsiteX25" fmla="*/ 165365 w 214313"/>
                  <a:gd name="connsiteY25" fmla="*/ 336550 h 336550"/>
                  <a:gd name="connsiteX26" fmla="*/ 48948 w 214313"/>
                  <a:gd name="connsiteY26" fmla="*/ 336550 h 336550"/>
                  <a:gd name="connsiteX27" fmla="*/ 0 w 214313"/>
                  <a:gd name="connsiteY27" fmla="*/ 287908 h 336550"/>
                  <a:gd name="connsiteX28" fmla="*/ 0 w 214313"/>
                  <a:gd name="connsiteY28" fmla="*/ 48642 h 336550"/>
                  <a:gd name="connsiteX29" fmla="*/ 48948 w 214313"/>
                  <a:gd name="connsiteY29" fmla="*/ 0 h 33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313" h="336550">
                    <a:moveTo>
                      <a:pt x="107157" y="288925"/>
                    </a:moveTo>
                    <a:cubicBezTo>
                      <a:pt x="98827" y="288925"/>
                      <a:pt x="92075" y="295322"/>
                      <a:pt x="92075" y="303213"/>
                    </a:cubicBezTo>
                    <a:cubicBezTo>
                      <a:pt x="92075" y="311104"/>
                      <a:pt x="98827" y="317501"/>
                      <a:pt x="107157" y="317501"/>
                    </a:cubicBezTo>
                    <a:cubicBezTo>
                      <a:pt x="115487" y="317501"/>
                      <a:pt x="122239" y="311104"/>
                      <a:pt x="122239" y="303213"/>
                    </a:cubicBezTo>
                    <a:cubicBezTo>
                      <a:pt x="122239" y="295322"/>
                      <a:pt x="115487" y="288925"/>
                      <a:pt x="107157" y="288925"/>
                    </a:cubicBezTo>
                    <a:close/>
                    <a:moveTo>
                      <a:pt x="30187" y="41275"/>
                    </a:moveTo>
                    <a:cubicBezTo>
                      <a:pt x="26206" y="41275"/>
                      <a:pt x="22225" y="45212"/>
                      <a:pt x="22225" y="50461"/>
                    </a:cubicBezTo>
                    <a:cubicBezTo>
                      <a:pt x="22225" y="50461"/>
                      <a:pt x="22225" y="50461"/>
                      <a:pt x="22225" y="259103"/>
                    </a:cubicBezTo>
                    <a:cubicBezTo>
                      <a:pt x="22225" y="264352"/>
                      <a:pt x="26206" y="268288"/>
                      <a:pt x="30187" y="268288"/>
                    </a:cubicBezTo>
                    <a:cubicBezTo>
                      <a:pt x="30187" y="268288"/>
                      <a:pt x="30187" y="268288"/>
                      <a:pt x="184126" y="268288"/>
                    </a:cubicBezTo>
                    <a:cubicBezTo>
                      <a:pt x="188107" y="268288"/>
                      <a:pt x="192088" y="264352"/>
                      <a:pt x="192088" y="259103"/>
                    </a:cubicBezTo>
                    <a:lnTo>
                      <a:pt x="192088" y="50461"/>
                    </a:lnTo>
                    <a:cubicBezTo>
                      <a:pt x="192088" y="45212"/>
                      <a:pt x="188107" y="41275"/>
                      <a:pt x="184126" y="41275"/>
                    </a:cubicBezTo>
                    <a:cubicBezTo>
                      <a:pt x="184126" y="41275"/>
                      <a:pt x="184126" y="41275"/>
                      <a:pt x="30187" y="41275"/>
                    </a:cubicBezTo>
                    <a:close/>
                    <a:moveTo>
                      <a:pt x="92812" y="15875"/>
                    </a:moveTo>
                    <a:cubicBezTo>
                      <a:pt x="90204" y="15875"/>
                      <a:pt x="88900" y="18596"/>
                      <a:pt x="88900" y="21318"/>
                    </a:cubicBezTo>
                    <a:cubicBezTo>
                      <a:pt x="88900" y="24039"/>
                      <a:pt x="90204" y="25400"/>
                      <a:pt x="92812" y="25400"/>
                    </a:cubicBezTo>
                    <a:cubicBezTo>
                      <a:pt x="92812" y="25400"/>
                      <a:pt x="92812" y="25400"/>
                      <a:pt x="121501" y="25400"/>
                    </a:cubicBezTo>
                    <a:cubicBezTo>
                      <a:pt x="124109" y="25400"/>
                      <a:pt x="125413" y="24039"/>
                      <a:pt x="125413" y="21318"/>
                    </a:cubicBezTo>
                    <a:cubicBezTo>
                      <a:pt x="125413" y="18596"/>
                      <a:pt x="124109" y="15875"/>
                      <a:pt x="121501" y="15875"/>
                    </a:cubicBezTo>
                    <a:cubicBezTo>
                      <a:pt x="121501" y="15875"/>
                      <a:pt x="121501" y="15875"/>
                      <a:pt x="92812" y="15875"/>
                    </a:cubicBezTo>
                    <a:close/>
                    <a:moveTo>
                      <a:pt x="48948" y="0"/>
                    </a:moveTo>
                    <a:cubicBezTo>
                      <a:pt x="48948" y="0"/>
                      <a:pt x="48948" y="0"/>
                      <a:pt x="165365" y="0"/>
                    </a:cubicBezTo>
                    <a:cubicBezTo>
                      <a:pt x="193146" y="0"/>
                      <a:pt x="214313" y="22349"/>
                      <a:pt x="214313" y="48642"/>
                    </a:cubicBezTo>
                    <a:cubicBezTo>
                      <a:pt x="214313" y="48642"/>
                      <a:pt x="214313" y="48642"/>
                      <a:pt x="214313" y="287908"/>
                    </a:cubicBezTo>
                    <a:cubicBezTo>
                      <a:pt x="214313" y="314201"/>
                      <a:pt x="193146" y="336550"/>
                      <a:pt x="165365" y="336550"/>
                    </a:cubicBezTo>
                    <a:cubicBezTo>
                      <a:pt x="165365" y="336550"/>
                      <a:pt x="165365" y="336550"/>
                      <a:pt x="48948" y="336550"/>
                    </a:cubicBezTo>
                    <a:cubicBezTo>
                      <a:pt x="21167" y="336550"/>
                      <a:pt x="0" y="314201"/>
                      <a:pt x="0" y="287908"/>
                    </a:cubicBezTo>
                    <a:cubicBezTo>
                      <a:pt x="0" y="287908"/>
                      <a:pt x="0" y="287908"/>
                      <a:pt x="0" y="48642"/>
                    </a:cubicBezTo>
                    <a:cubicBezTo>
                      <a:pt x="0" y="22349"/>
                      <a:pt x="21167" y="0"/>
                      <a:pt x="4894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íṩľíḋè">
              <a:extLst>
                <a:ext uri="{FF2B5EF4-FFF2-40B4-BE49-F238E27FC236}">
                  <a16:creationId xmlns:a16="http://schemas.microsoft.com/office/drawing/2014/main" id="{B3478E9F-1989-4814-A613-1CD93259DD22}"/>
                </a:ext>
              </a:extLst>
            </p:cNvPr>
            <p:cNvSpPr/>
            <p:nvPr/>
          </p:nvSpPr>
          <p:spPr>
            <a:xfrm>
              <a:off x="6157043" y="2176033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Sḷïḓê">
              <a:extLst>
                <a:ext uri="{FF2B5EF4-FFF2-40B4-BE49-F238E27FC236}">
                  <a16:creationId xmlns:a16="http://schemas.microsoft.com/office/drawing/2014/main" id="{29EEA86F-5E36-481F-BD47-FAC1D78F4F8B}"/>
                </a:ext>
              </a:extLst>
            </p:cNvPr>
            <p:cNvSpPr/>
            <p:nvPr/>
          </p:nvSpPr>
          <p:spPr>
            <a:xfrm flipH="1">
              <a:off x="6157043" y="4830436"/>
              <a:ext cx="385914" cy="385912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îsliďê">
              <a:extLst>
                <a:ext uri="{FF2B5EF4-FFF2-40B4-BE49-F238E27FC236}">
                  <a16:creationId xmlns:a16="http://schemas.microsoft.com/office/drawing/2014/main" id="{1B4445A5-6F8F-4FD2-945D-8A93F24A1BD6}"/>
                </a:ext>
              </a:extLst>
            </p:cNvPr>
            <p:cNvSpPr/>
            <p:nvPr/>
          </p:nvSpPr>
          <p:spPr>
            <a:xfrm flipH="1">
              <a:off x="5903043" y="4830436"/>
              <a:ext cx="385914" cy="385912"/>
            </a:xfrm>
            <a:prstGeom prst="chevron">
              <a:avLst/>
            </a:pr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00915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8154725" y="1507252"/>
            <a:ext cx="3918857" cy="4079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4202967" y="1507253"/>
            <a:ext cx="3918857" cy="4079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1209" y="1507253"/>
            <a:ext cx="3918857" cy="40796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Live View</a:t>
            </a:r>
            <a:endParaRPr lang="zh-CN" altLang="en-US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943" y="1659005"/>
            <a:ext cx="3680465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组合 31"/>
          <p:cNvGrpSpPr/>
          <p:nvPr/>
        </p:nvGrpSpPr>
        <p:grpSpPr>
          <a:xfrm>
            <a:off x="8285349" y="1659005"/>
            <a:ext cx="3657600" cy="2377440"/>
            <a:chOff x="1347960" y="1277657"/>
            <a:chExt cx="9000000" cy="4832813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960" y="1277657"/>
              <a:ext cx="9000000" cy="4832813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392" y="1714374"/>
              <a:ext cx="3924000" cy="2330191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379643" y="1659005"/>
            <a:ext cx="3657600" cy="2377440"/>
            <a:chOff x="-765033" y="3024050"/>
            <a:chExt cx="4139952" cy="2423398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5033" y="3024050"/>
              <a:ext cx="4139952" cy="24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69417" y="3280958"/>
              <a:ext cx="3444336" cy="216649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8287525" y="4728773"/>
            <a:ext cx="3655424" cy="639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Map + Video</a:t>
            </a:r>
            <a:endParaRPr lang="zh-CN" altLang="en-US" b="1" dirty="0"/>
          </a:p>
        </p:txBody>
      </p:sp>
      <p:sp>
        <p:nvSpPr>
          <p:cNvPr id="40" name="矩形 39"/>
          <p:cNvSpPr/>
          <p:nvPr/>
        </p:nvSpPr>
        <p:spPr>
          <a:xfrm>
            <a:off x="461648" y="4728774"/>
            <a:ext cx="3575595" cy="639045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Video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247682" y="4728773"/>
            <a:ext cx="3645785" cy="639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Map</a:t>
            </a:r>
            <a:endParaRPr lang="zh-CN" altLang="en-US" b="1" dirty="0"/>
          </a:p>
        </p:txBody>
      </p:sp>
      <p:sp>
        <p:nvSpPr>
          <p:cNvPr id="44" name="矩形 1"/>
          <p:cNvSpPr>
            <a:spLocks noChangeArrowheads="1"/>
          </p:cNvSpPr>
          <p:nvPr/>
        </p:nvSpPr>
        <p:spPr bwMode="auto">
          <a:xfrm>
            <a:off x="4247682" y="5869228"/>
            <a:ext cx="3632962" cy="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pPr algn="ctr" defTabSz="931863">
              <a:lnSpc>
                <a:spcPct val="150000"/>
              </a:lnSpc>
            </a:pPr>
            <a:r>
              <a:rPr lang="en-US" altLang="zh-CN" sz="2400" b="1" dirty="0">
                <a:solidFill>
                  <a:srgbClr val="13B3D3"/>
                </a:solidFill>
                <a:latin typeface="+mn-ea"/>
                <a:cs typeface="Times New Roman" pitchFamily="18" charset="0"/>
              </a:rPr>
              <a:t>Three Modes</a:t>
            </a:r>
          </a:p>
        </p:txBody>
      </p:sp>
    </p:spTree>
    <p:extLst>
      <p:ext uri="{BB962C8B-B14F-4D97-AF65-F5344CB8AC3E}">
        <p14:creationId xmlns:p14="http://schemas.microsoft.com/office/powerpoint/2010/main" val="938244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441" y="5347752"/>
            <a:ext cx="1218519" cy="950616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68364" y="1369133"/>
            <a:ext cx="8329991" cy="4540809"/>
            <a:chOff x="1347960" y="1277657"/>
            <a:chExt cx="9000000" cy="483281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7960" y="1277657"/>
              <a:ext cx="9000000" cy="483281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76392" y="1714374"/>
              <a:ext cx="3924000" cy="2330191"/>
            </a:xfrm>
            <a:prstGeom prst="rect">
              <a:avLst/>
            </a:prstGeom>
          </p:spPr>
        </p:pic>
      </p:grpSp>
      <p:sp>
        <p:nvSpPr>
          <p:cNvPr id="20" name="矩形 19"/>
          <p:cNvSpPr/>
          <p:nvPr/>
        </p:nvSpPr>
        <p:spPr>
          <a:xfrm>
            <a:off x="8987078" y="6347887"/>
            <a:ext cx="3027243" cy="41818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algn="ctr" defTabSz="685783">
              <a:lnSpc>
                <a:spcPct val="150000"/>
              </a:lnSpc>
            </a:pPr>
            <a:r>
              <a:rPr lang="en-US" sz="1600" spc="-70" dirty="0">
                <a:ln w="0"/>
                <a:latin typeface="+mn-ea"/>
                <a:cs typeface="+mn-ea"/>
              </a:rPr>
              <a:t>A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udio</a:t>
            </a:r>
            <a:r>
              <a:rPr lang="en-US" sz="1600" spc="-70" dirty="0">
                <a:ln w="0"/>
                <a:latin typeface="+mn-ea"/>
                <a:cs typeface="+mn-ea"/>
              </a:rPr>
              <a:t> Talk</a:t>
            </a:r>
          </a:p>
        </p:txBody>
      </p:sp>
      <p:sp>
        <p:nvSpPr>
          <p:cNvPr id="22" name="矩形 21"/>
          <p:cNvSpPr/>
          <p:nvPr/>
        </p:nvSpPr>
        <p:spPr>
          <a:xfrm>
            <a:off x="168364" y="6013430"/>
            <a:ext cx="5866954" cy="830987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Real-time alarm information display: </a:t>
            </a:r>
          </a:p>
          <a:p>
            <a:pPr defTabSz="685783">
              <a:lnSpc>
                <a:spcPct val="150000"/>
              </a:lnSpc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car alarm, video alarm, E-Fence alarm, active safety alarm</a:t>
            </a:r>
            <a:endParaRPr lang="en-US" sz="1600" spc="-70" dirty="0">
              <a:ln w="0"/>
              <a:latin typeface="+mn-ea"/>
              <a:cs typeface="+mn-ea"/>
            </a:endParaRPr>
          </a:p>
        </p:txBody>
      </p:sp>
      <p:sp>
        <p:nvSpPr>
          <p:cNvPr id="37" name="矩形标注 36"/>
          <p:cNvSpPr/>
          <p:nvPr/>
        </p:nvSpPr>
        <p:spPr>
          <a:xfrm>
            <a:off x="1212528" y="4261177"/>
            <a:ext cx="3632137" cy="1648764"/>
          </a:xfrm>
          <a:prstGeom prst="wedgeRectCallout">
            <a:avLst>
              <a:gd name="adj1" fmla="val -24708"/>
              <a:gd name="adj2" fmla="val 60247"/>
            </a:avLst>
          </a:prstGeom>
          <a:noFill/>
          <a:ln w="19050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947" y="2768751"/>
            <a:ext cx="2490499" cy="2051560"/>
          </a:xfrm>
          <a:prstGeom prst="rect">
            <a:avLst/>
          </a:prstGeom>
          <a:ln>
            <a:solidFill>
              <a:srgbClr val="FFC000"/>
            </a:solidFill>
          </a:ln>
        </p:spPr>
      </p:pic>
      <p:cxnSp>
        <p:nvCxnSpPr>
          <p:cNvPr id="26" name="肘形连接符 25"/>
          <p:cNvCxnSpPr>
            <a:stCxn id="35" idx="0"/>
          </p:cNvCxnSpPr>
          <p:nvPr/>
        </p:nvCxnSpPr>
        <p:spPr>
          <a:xfrm rot="5400000" flipH="1" flipV="1">
            <a:off x="10217779" y="4841246"/>
            <a:ext cx="789429" cy="223584"/>
          </a:xfrm>
          <a:prstGeom prst="bentConnector3">
            <a:avLst>
              <a:gd name="adj1" fmla="val 50000"/>
            </a:avLst>
          </a:prstGeom>
          <a:ln w="19050">
            <a:solidFill>
              <a:srgbClr val="13B3D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标注 48"/>
          <p:cNvSpPr/>
          <p:nvPr/>
        </p:nvSpPr>
        <p:spPr>
          <a:xfrm>
            <a:off x="5670765" y="2737872"/>
            <a:ext cx="1185965" cy="950421"/>
          </a:xfrm>
          <a:prstGeom prst="wedgeRectCallout">
            <a:avLst>
              <a:gd name="adj1" fmla="val 230995"/>
              <a:gd name="adj2" fmla="val 42696"/>
            </a:avLst>
          </a:prstGeom>
          <a:noFill/>
          <a:ln w="19050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Live View</a:t>
            </a:r>
            <a:endParaRPr lang="zh-CN" altLang="en-US" dirty="0"/>
          </a:p>
        </p:txBody>
      </p:sp>
      <p:sp>
        <p:nvSpPr>
          <p:cNvPr id="24" name="矩形标注 23"/>
          <p:cNvSpPr/>
          <p:nvPr/>
        </p:nvSpPr>
        <p:spPr>
          <a:xfrm>
            <a:off x="7459980" y="1782142"/>
            <a:ext cx="1173374" cy="215219"/>
          </a:xfrm>
          <a:prstGeom prst="wedgeRectCallout">
            <a:avLst>
              <a:gd name="adj1" fmla="val 86135"/>
              <a:gd name="adj2" fmla="val 2830"/>
            </a:avLst>
          </a:prstGeom>
          <a:noFill/>
          <a:ln w="19050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582666" y="6219832"/>
            <a:ext cx="1854524" cy="418181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b="1" spc="-70" dirty="0">
                <a:ln w="0"/>
                <a:solidFill>
                  <a:srgbClr val="C00000"/>
                </a:solidFill>
                <a:latin typeface="+mn-ea"/>
                <a:cs typeface="+mn-ea"/>
              </a:rPr>
              <a:t>Alarm Icon</a:t>
            </a:r>
            <a:endParaRPr lang="en-US" sz="1600" b="1" spc="-70" dirty="0">
              <a:ln w="0"/>
              <a:solidFill>
                <a:srgbClr val="C00000"/>
              </a:solidFill>
              <a:latin typeface="+mn-ea"/>
              <a:cs typeface="+mn-ea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5947" y="1107167"/>
            <a:ext cx="2490499" cy="14855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5318" y="6186001"/>
            <a:ext cx="464438" cy="47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0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56052"/>
          <a:stretch/>
        </p:blipFill>
        <p:spPr>
          <a:xfrm>
            <a:off x="4205616" y="1256223"/>
            <a:ext cx="3554125" cy="4378914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Key Monitoring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656310" y="5937526"/>
            <a:ext cx="6267770" cy="830987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zh-CN" altLang="en-US" sz="1600" spc="-70" dirty="0">
                <a:ln w="0"/>
                <a:latin typeface="+mn-ea"/>
                <a:cs typeface="+mn-ea"/>
              </a:rPr>
              <a:t>For vehicles that need to be focused on, you can use </a:t>
            </a:r>
            <a:r>
              <a:rPr lang="en-US" altLang="zh-CN" sz="1600" spc="-70" dirty="0">
                <a:ln w="0"/>
                <a:latin typeface="+mn-ea"/>
                <a:cs typeface="+mn-ea"/>
              </a:rPr>
              <a:t>key monitoring. Only key monitoring vehicle are shown on the map.</a:t>
            </a:r>
            <a:endParaRPr lang="zh-CN" altLang="en-US" sz="1600" spc="-70" dirty="0">
              <a:ln w="0"/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61178" y="4976097"/>
            <a:ext cx="3217837" cy="647465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Key Monitoring</a:t>
            </a:r>
          </a:p>
        </p:txBody>
      </p:sp>
      <p:cxnSp>
        <p:nvCxnSpPr>
          <p:cNvPr id="9" name="肘形连接符 8"/>
          <p:cNvCxnSpPr>
            <a:stCxn id="8" idx="0"/>
            <a:endCxn id="14" idx="2"/>
          </p:cNvCxnSpPr>
          <p:nvPr/>
        </p:nvCxnSpPr>
        <p:spPr>
          <a:xfrm rot="5400000" flipH="1" flipV="1">
            <a:off x="2129365" y="3644631"/>
            <a:ext cx="1272198" cy="1390734"/>
          </a:xfrm>
          <a:prstGeom prst="bentConnector3">
            <a:avLst>
              <a:gd name="adj1" fmla="val 50000"/>
            </a:avLst>
          </a:prstGeom>
          <a:ln w="19050">
            <a:solidFill>
              <a:srgbClr val="13B3D3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16"/>
          <p:cNvGrpSpPr/>
          <p:nvPr/>
        </p:nvGrpSpPr>
        <p:grpSpPr>
          <a:xfrm>
            <a:off x="461178" y="1358947"/>
            <a:ext cx="3217837" cy="2460699"/>
            <a:chOff x="461178" y="1358947"/>
            <a:chExt cx="3217837" cy="246069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178" y="1358947"/>
              <a:ext cx="3217837" cy="2460699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3345084" y="3445680"/>
              <a:ext cx="231493" cy="258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/>
          <p:cNvSpPr/>
          <p:nvPr/>
        </p:nvSpPr>
        <p:spPr>
          <a:xfrm>
            <a:off x="6095205" y="2766349"/>
            <a:ext cx="340319" cy="231494"/>
          </a:xfrm>
          <a:prstGeom prst="ellipse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5449876" y="3434105"/>
            <a:ext cx="340319" cy="231494"/>
          </a:xfrm>
          <a:prstGeom prst="ellipse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9850185" y="2789499"/>
            <a:ext cx="340319" cy="231494"/>
          </a:xfrm>
          <a:prstGeom prst="ellipse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9086127" y="1620456"/>
            <a:ext cx="1331088" cy="208344"/>
          </a:xfrm>
          <a:prstGeom prst="rect">
            <a:avLst/>
          </a:prstGeom>
          <a:noFill/>
          <a:ln w="28575">
            <a:solidFill>
              <a:srgbClr val="13B3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7935068" y="1244648"/>
            <a:ext cx="3585419" cy="4378914"/>
            <a:chOff x="7935068" y="1244648"/>
            <a:chExt cx="3585419" cy="437891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5"/>
            <a:srcRect l="55905"/>
            <a:stretch/>
          </p:blipFill>
          <p:spPr>
            <a:xfrm>
              <a:off x="7935068" y="1244648"/>
              <a:ext cx="3585419" cy="4378914"/>
            </a:xfrm>
            <a:prstGeom prst="rect">
              <a:avLst/>
            </a:prstGeom>
          </p:spPr>
        </p:pic>
        <p:sp>
          <p:nvSpPr>
            <p:cNvPr id="6" name="任意多边形 5"/>
            <p:cNvSpPr/>
            <p:nvPr/>
          </p:nvSpPr>
          <p:spPr>
            <a:xfrm>
              <a:off x="9989917" y="3039533"/>
              <a:ext cx="26900" cy="416948"/>
            </a:xfrm>
            <a:custGeom>
              <a:avLst/>
              <a:gdLst>
                <a:gd name="connsiteX0" fmla="*/ 9216 w 26900"/>
                <a:gd name="connsiteY0" fmla="*/ 0 h 416948"/>
                <a:gd name="connsiteX1" fmla="*/ 750 w 26900"/>
                <a:gd name="connsiteY1" fmla="*/ 270934 h 416948"/>
                <a:gd name="connsiteX2" fmla="*/ 26150 w 26900"/>
                <a:gd name="connsiteY2" fmla="*/ 406400 h 416948"/>
                <a:gd name="connsiteX3" fmla="*/ 17683 w 26900"/>
                <a:gd name="connsiteY3" fmla="*/ 397934 h 41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00" h="416948">
                  <a:moveTo>
                    <a:pt x="9216" y="0"/>
                  </a:moveTo>
                  <a:cubicBezTo>
                    <a:pt x="3572" y="101600"/>
                    <a:pt x="-2072" y="203201"/>
                    <a:pt x="750" y="270934"/>
                  </a:cubicBezTo>
                  <a:cubicBezTo>
                    <a:pt x="3572" y="338667"/>
                    <a:pt x="23328" y="385233"/>
                    <a:pt x="26150" y="406400"/>
                  </a:cubicBezTo>
                  <a:cubicBezTo>
                    <a:pt x="28972" y="427567"/>
                    <a:pt x="23327" y="412750"/>
                    <a:pt x="17683" y="397934"/>
                  </a:cubicBez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87977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07" y="1248575"/>
            <a:ext cx="5100050" cy="318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607866" y="4714444"/>
            <a:ext cx="1060800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b="1" dirty="0">
                <a:latin typeface="+mn-ea"/>
                <a:cs typeface="Times New Roman" pitchFamily="18" charset="0"/>
              </a:rPr>
              <a:t>Mobile Center supports E-Fence set</a:t>
            </a:r>
            <a:r>
              <a:rPr lang="zh-CN" altLang="en-US" sz="1600" b="1" dirty="0">
                <a:latin typeface="+mn-ea"/>
                <a:cs typeface="Times New Roman" pitchFamily="18" charset="0"/>
              </a:rPr>
              <a:t>：</a:t>
            </a:r>
            <a:r>
              <a:rPr lang="en-US" altLang="zh-CN" sz="1600" b="1" dirty="0">
                <a:latin typeface="+mn-ea"/>
                <a:cs typeface="Times New Roman" panose="02020603050405020304" pitchFamily="18" charset="0"/>
              </a:rPr>
              <a:t> </a:t>
            </a:r>
          </a:p>
          <a:p>
            <a:pPr marL="628650" lvl="1" indent="-171450" defTabSz="931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Departure Zone / Driving Zone/ Arrival Zone /  Traffic Restriction Zone / Speed limit Zone.</a:t>
            </a:r>
          </a:p>
          <a:p>
            <a:pPr marL="628650" lvl="1" indent="-171450" defTabSz="9318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Bind the electronic fence with mobile device.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>
                <a:latin typeface="+mn-ea"/>
                <a:cs typeface="Times New Roman" panose="02020603050405020304" pitchFamily="18" charset="0"/>
              </a:rPr>
              <a:t>When the vehicle is out of the area</a:t>
            </a:r>
            <a:r>
              <a:rPr lang="zh-CN" altLang="en-US" sz="1600" dirty="0">
                <a:latin typeface="+mn-ea"/>
                <a:cs typeface="Times New Roman" pitchFamily="18" charset="0"/>
              </a:rPr>
              <a:t>，</a:t>
            </a:r>
            <a:r>
              <a:rPr lang="en-US" altLang="zh-CN" sz="1600" dirty="0">
                <a:latin typeface="+mn-ea"/>
                <a:cs typeface="Times New Roman" pitchFamily="18" charset="0"/>
              </a:rPr>
              <a:t>Mobile Center will trigger the warning, and pop up an alarm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1600" dirty="0">
                <a:latin typeface="+mn-ea"/>
                <a:cs typeface="Times New Roman" pitchFamily="18" charset="0"/>
              </a:rPr>
              <a:t>When the control center get the alarm, they can start audio talk with the driver to know the situation.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1" y="1248576"/>
            <a:ext cx="5592175" cy="318730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29261" y="4648200"/>
            <a:ext cx="11016796" cy="203453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E-Fence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20054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390640" y="5225112"/>
            <a:ext cx="9667759" cy="1517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8411" tIns="109221" rIns="218411" bIns="109221" anchor="ctr"/>
          <a:lstStyle/>
          <a:p>
            <a:pPr>
              <a:lnSpc>
                <a:spcPct val="150000"/>
              </a:lnSpc>
              <a:defRPr/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Easy to get post-event evidences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1600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Supports video query and playback, including MNVR video, central video, alarm video.</a:t>
            </a:r>
          </a:p>
          <a:p>
            <a:pPr marL="285750" indent="-285750" defTabSz="931863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zh-CN" sz="1600" dirty="0">
                <a:solidFill>
                  <a:schemeClr val="tx1"/>
                </a:solidFill>
                <a:latin typeface="+mn-ea"/>
                <a:cs typeface="Times New Roman" pitchFamily="18" charset="0"/>
              </a:rPr>
              <a:t>At the same time can </a:t>
            </a:r>
            <a:r>
              <a:rPr lang="en-US" altLang="zh-CN" sz="1600" spc="-70" dirty="0">
                <a:ln w="0"/>
                <a:solidFill>
                  <a:schemeClr val="tx1"/>
                </a:solidFill>
                <a:latin typeface="+mn-ea"/>
                <a:cs typeface="+mn-ea"/>
              </a:rPr>
              <a:t>show historical route of vehicle.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563908" y="1487336"/>
            <a:ext cx="5836892" cy="3070561"/>
            <a:chOff x="-329793" y="1741558"/>
            <a:chExt cx="6424998" cy="348355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9793" y="1741558"/>
              <a:ext cx="6424998" cy="348355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1951" y="1889589"/>
              <a:ext cx="3450291" cy="3081466"/>
            </a:xfrm>
            <a:prstGeom prst="rect">
              <a:avLst/>
            </a:prstGeom>
          </p:spPr>
        </p:pic>
      </p:grpSp>
      <p:sp>
        <p:nvSpPr>
          <p:cNvPr id="14" name="矩形 13"/>
          <p:cNvSpPr/>
          <p:nvPr/>
        </p:nvSpPr>
        <p:spPr>
          <a:xfrm>
            <a:off x="390640" y="5418750"/>
            <a:ext cx="11648959" cy="1263989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</a:t>
            </a:r>
            <a:r>
              <a:rPr lang="en-US" altLang="zh-CN" dirty="0">
                <a:latin typeface="微软雅黑" pitchFamily="34" charset="-122"/>
                <a:ea typeface="微软雅黑" pitchFamily="34" charset="-122"/>
                <a:cs typeface="Times New Roman" pitchFamily="18" charset="0"/>
              </a:rPr>
              <a:t>Investigation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044" y="3340417"/>
            <a:ext cx="1798075" cy="884767"/>
          </a:xfrm>
          <a:prstGeom prst="rect">
            <a:avLst/>
          </a:prstGeom>
          <a:ln w="12700">
            <a:solidFill>
              <a:srgbClr val="13B3D3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688" y="1487336"/>
            <a:ext cx="5316911" cy="307056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563908" y="4551379"/>
            <a:ext cx="5836892" cy="568987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Playback</a:t>
            </a:r>
          </a:p>
        </p:txBody>
      </p:sp>
      <p:sp>
        <p:nvSpPr>
          <p:cNvPr id="17" name="矩形 16"/>
          <p:cNvSpPr/>
          <p:nvPr/>
        </p:nvSpPr>
        <p:spPr>
          <a:xfrm>
            <a:off x="6722688" y="4551378"/>
            <a:ext cx="5316911" cy="568987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Historical Track</a:t>
            </a:r>
          </a:p>
        </p:txBody>
      </p:sp>
    </p:spTree>
    <p:extLst>
      <p:ext uri="{BB962C8B-B14F-4D97-AF65-F5344CB8AC3E}">
        <p14:creationId xmlns:p14="http://schemas.microsoft.com/office/powerpoint/2010/main" val="3568335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0148292" y="1078529"/>
            <a:ext cx="1828800" cy="21236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GPS Detail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L</a:t>
            </a:r>
            <a:r>
              <a:rPr lang="en-US" altLang="zh-CN" sz="1100" spc="-70" dirty="0">
                <a:ln w="0"/>
                <a:latin typeface="+mn-ea"/>
                <a:cs typeface="+mn-ea"/>
              </a:rPr>
              <a:t>ists detail info of the vehicle, including plate No, location, speed, device name, and device ID.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349843" y="1078529"/>
            <a:ext cx="1828800" cy="212364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Active Safety Alarm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Search Active safety alarm history, including a</a:t>
            </a:r>
            <a:r>
              <a:rPr lang="en-US" altLang="zh-CN" sz="1100" spc="-70" dirty="0">
                <a:ln w="0"/>
                <a:latin typeface="+mn-ea"/>
                <a:cs typeface="+mn-ea"/>
              </a:rPr>
              <a:t>ctive safety ala</a:t>
            </a:r>
            <a:r>
              <a:rPr lang="en-US" sz="1100" spc="-70" dirty="0">
                <a:ln w="0"/>
                <a:latin typeface="+mn-ea"/>
                <a:cs typeface="+mn-ea"/>
              </a:rPr>
              <a:t>rm location, time, alarm type, speed.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spc="-70" dirty="0">
              <a:ln w="0"/>
              <a:latin typeface="+mn-ea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" y="3624322"/>
            <a:ext cx="9182100" cy="490668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960" y="3003564"/>
            <a:ext cx="9182100" cy="520686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sp>
        <p:nvSpPr>
          <p:cNvPr id="12" name="矩形标注 11"/>
          <p:cNvSpPr/>
          <p:nvPr/>
        </p:nvSpPr>
        <p:spPr>
          <a:xfrm>
            <a:off x="1795462" y="3897095"/>
            <a:ext cx="4331018" cy="187225"/>
          </a:xfrm>
          <a:prstGeom prst="wedgeRectCallout">
            <a:avLst>
              <a:gd name="adj1" fmla="val -20101"/>
              <a:gd name="adj2" fmla="val -270746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8934" y="1078528"/>
            <a:ext cx="1844077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Mobile Alarm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Search alarms from mobile device;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spc="-70" dirty="0">
                <a:ln w="0"/>
                <a:latin typeface="+mn-ea"/>
                <a:cs typeface="+mn-ea"/>
              </a:rPr>
              <a:t>Lists alarm history, including device name, abnormal zone info, alarm type, time, location.</a:t>
            </a:r>
          </a:p>
        </p:txBody>
      </p:sp>
      <p:sp>
        <p:nvSpPr>
          <p:cNvPr id="14" name="矩形 13"/>
          <p:cNvSpPr/>
          <p:nvPr/>
        </p:nvSpPr>
        <p:spPr>
          <a:xfrm>
            <a:off x="2417027" y="1078529"/>
            <a:ext cx="1828800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E-Fence Alarm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Search E-fence alarm by setting conditions.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Lists alarm history, including device name, abnormal zone info, alarm type, time.</a:t>
            </a:r>
          </a:p>
        </p:txBody>
      </p:sp>
      <p:sp>
        <p:nvSpPr>
          <p:cNvPr id="16" name="矩形 15"/>
          <p:cNvSpPr/>
          <p:nvPr/>
        </p:nvSpPr>
        <p:spPr>
          <a:xfrm>
            <a:off x="6282659" y="1078529"/>
            <a:ext cx="1828800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GPS Mileage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Search and display the mileage of the different vehicles 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Supports exporting.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100" spc="-70" dirty="0">
              <a:ln w="0"/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zh-CN" sz="1100" spc="-70" dirty="0">
              <a:ln w="0"/>
              <a:latin typeface="+mn-ea"/>
              <a:cs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215475" y="1078529"/>
            <a:ext cx="1828800" cy="186973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GPS A</a:t>
            </a:r>
            <a:r>
              <a:rPr lang="en-US" altLang="zh-CN" sz="1100" b="1" spc="-70" dirty="0">
                <a:ln w="0"/>
                <a:solidFill>
                  <a:srgbClr val="13B3D3"/>
                </a:solidFill>
                <a:latin typeface="+mn-ea"/>
                <a:cs typeface="+mn-ea"/>
              </a:rPr>
              <a:t>bnormal</a:t>
            </a:r>
            <a:endParaRPr lang="en-US" sz="1100" b="1" spc="-70" dirty="0">
              <a:ln w="0"/>
              <a:solidFill>
                <a:srgbClr val="13B3D3"/>
              </a:solidFill>
              <a:latin typeface="+mn-ea"/>
              <a:cs typeface="+mn-ea"/>
            </a:endParaRP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spc="-70" dirty="0">
                <a:ln w="0"/>
                <a:latin typeface="+mn-ea"/>
                <a:cs typeface="+mn-ea"/>
              </a:rPr>
              <a:t>Lists abnormal situation, such as Mobile Center has not received  GPS info within a certain period of time(hours)</a:t>
            </a:r>
          </a:p>
          <a:p>
            <a:pPr marL="171450" indent="-1714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CN" altLang="zh-CN" sz="1100" spc="-70" dirty="0">
              <a:ln w="0"/>
              <a:latin typeface="+mn-ea"/>
              <a:cs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Monitor Center | Vehicle Statistics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3615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Highlights</a:t>
            </a:r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</a:pPr>
            <a:r>
              <a:rPr lang="en-US" altLang="zh-CN" dirty="0"/>
              <a:t>DISTRIBUTION / HOT STANDBY /  SYSTEM BACKUP / RECORDS BACKUP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04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663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5148726" y="1246726"/>
            <a:ext cx="1748106" cy="508994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264" y="1308765"/>
            <a:ext cx="299136" cy="388468"/>
          </a:xfrm>
          <a:prstGeom prst="rect">
            <a:avLst/>
          </a:prstGeom>
        </p:spPr>
      </p:pic>
      <p:pic>
        <p:nvPicPr>
          <p:cNvPr id="61" name="Picture 1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12" y="2133349"/>
            <a:ext cx="466203" cy="33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2663769" y="2052270"/>
            <a:ext cx="1748106" cy="508994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97" y="2122999"/>
            <a:ext cx="299136" cy="388468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7584239" y="2046903"/>
            <a:ext cx="1748106" cy="50899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24" y="2135847"/>
            <a:ext cx="299136" cy="388468"/>
          </a:xfrm>
          <a:prstGeom prst="rect">
            <a:avLst/>
          </a:prstGeom>
        </p:spPr>
      </p:pic>
      <p:cxnSp>
        <p:nvCxnSpPr>
          <p:cNvPr id="86" name="肘形连接符 85"/>
          <p:cNvCxnSpPr>
            <a:stCxn id="61" idx="0"/>
            <a:endCxn id="58" idx="2"/>
          </p:cNvCxnSpPr>
          <p:nvPr/>
        </p:nvCxnSpPr>
        <p:spPr>
          <a:xfrm rot="5400000" flipH="1" flipV="1">
            <a:off x="5832432" y="1943003"/>
            <a:ext cx="377629" cy="3065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肘形连接符 86"/>
          <p:cNvCxnSpPr>
            <a:stCxn id="73" idx="3"/>
            <a:endCxn id="61" idx="1"/>
          </p:cNvCxnSpPr>
          <p:nvPr/>
        </p:nvCxnSpPr>
        <p:spPr>
          <a:xfrm flipV="1">
            <a:off x="4411875" y="2300640"/>
            <a:ext cx="1374737" cy="6127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组合 101"/>
          <p:cNvGrpSpPr/>
          <p:nvPr/>
        </p:nvGrpSpPr>
        <p:grpSpPr>
          <a:xfrm>
            <a:off x="5389030" y="4420787"/>
            <a:ext cx="857393" cy="144001"/>
            <a:chOff x="3534538" y="1418203"/>
            <a:chExt cx="635721" cy="106771"/>
          </a:xfrm>
          <a:solidFill>
            <a:srgbClr val="13B3D3"/>
          </a:solidFill>
        </p:grpSpPr>
        <p:sp>
          <p:nvSpPr>
            <p:cNvPr id="103" name="椭圆 102"/>
            <p:cNvSpPr>
              <a:spLocks noChangeAspect="1"/>
            </p:cNvSpPr>
            <p:nvPr/>
          </p:nvSpPr>
          <p:spPr>
            <a:xfrm>
              <a:off x="3534538" y="1418203"/>
              <a:ext cx="106770" cy="106770"/>
            </a:xfrm>
            <a:prstGeom prst="ellipse">
              <a:avLst/>
            </a:prstGeom>
            <a:grpFill/>
            <a:ln>
              <a:solidFill>
                <a:srgbClr val="13B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3B3D3"/>
                </a:solidFill>
                <a:cs typeface="+mn-ea"/>
                <a:sym typeface="+mn-lt"/>
              </a:endParaRPr>
            </a:p>
          </p:txBody>
        </p:sp>
        <p:sp>
          <p:nvSpPr>
            <p:cNvPr id="104" name="椭圆 103"/>
            <p:cNvSpPr>
              <a:spLocks noChangeAspect="1"/>
            </p:cNvSpPr>
            <p:nvPr/>
          </p:nvSpPr>
          <p:spPr>
            <a:xfrm>
              <a:off x="3799014" y="1418204"/>
              <a:ext cx="106770" cy="106770"/>
            </a:xfrm>
            <a:prstGeom prst="ellipse">
              <a:avLst/>
            </a:prstGeom>
            <a:grpFill/>
            <a:ln>
              <a:solidFill>
                <a:srgbClr val="13B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3B3D3"/>
                </a:solidFill>
                <a:cs typeface="+mn-ea"/>
                <a:sym typeface="+mn-lt"/>
              </a:endParaRPr>
            </a:p>
          </p:txBody>
        </p:sp>
        <p:sp>
          <p:nvSpPr>
            <p:cNvPr id="106" name="椭圆 105"/>
            <p:cNvSpPr>
              <a:spLocks noChangeAspect="1"/>
            </p:cNvSpPr>
            <p:nvPr/>
          </p:nvSpPr>
          <p:spPr>
            <a:xfrm>
              <a:off x="4063490" y="1418204"/>
              <a:ext cx="106769" cy="106770"/>
            </a:xfrm>
            <a:prstGeom prst="ellipse">
              <a:avLst/>
            </a:prstGeom>
            <a:grpFill/>
            <a:ln>
              <a:solidFill>
                <a:srgbClr val="13B3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3B3D3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8" name="TextBox 12"/>
          <p:cNvSpPr txBox="1"/>
          <p:nvPr/>
        </p:nvSpPr>
        <p:spPr>
          <a:xfrm>
            <a:off x="2832037" y="1771355"/>
            <a:ext cx="1460376" cy="372887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>
            <a:defPPr>
              <a:defRPr lang="zh-CN"/>
            </a:defPPr>
            <a:lvl1pPr algn="ctr">
              <a:buFont typeface="Arial" pitchFamily="34" charset="0"/>
              <a:buNone/>
              <a:defRPr sz="190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</a:defRPr>
            </a:lvl1pPr>
          </a:lstStyle>
          <a:p>
            <a:r>
              <a:rPr lang="en-US" altLang="zh-CN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Sub Server</a:t>
            </a:r>
            <a:endParaRPr lang="zh-CN" altLang="en-US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0" name="TextBox 12"/>
          <p:cNvSpPr txBox="1"/>
          <p:nvPr/>
        </p:nvSpPr>
        <p:spPr>
          <a:xfrm>
            <a:off x="7796873" y="1749938"/>
            <a:ext cx="1460376" cy="372887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1900" dirty="0">
                <a:cs typeface="+mn-ea"/>
                <a:sym typeface="+mn-lt"/>
              </a:rPr>
              <a:t>Sub Server</a:t>
            </a:r>
            <a:endParaRPr lang="zh-CN" altLang="en-US" sz="1900" dirty="0">
              <a:cs typeface="+mn-ea"/>
              <a:sym typeface="+mn-lt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754155" y="5809333"/>
            <a:ext cx="8152008" cy="461655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defPPr>
              <a:defRPr lang="zh-CN"/>
            </a:defPPr>
            <a:lvl1pPr defTabSz="685783">
              <a:defRPr spc="-70">
                <a:ln w="0"/>
                <a:solidFill>
                  <a:schemeClr val="bg1"/>
                </a:solidFill>
                <a:latin typeface="Segoe UI Light" panose="020B0502040204020203" pitchFamily="34" charset="0"/>
                <a:cs typeface="+mn-ea"/>
              </a:defRPr>
            </a:lvl1pPr>
            <a:lvl2pPr marL="342892" defTabSz="685783">
              <a:defRPr sz="1400"/>
            </a:lvl2pPr>
            <a:lvl3pPr marL="685783" defTabSz="685783">
              <a:defRPr sz="1400"/>
            </a:lvl3pPr>
            <a:lvl4pPr marL="1028675" defTabSz="685783">
              <a:defRPr sz="1400"/>
            </a:lvl4pPr>
            <a:lvl5pPr marL="1371566" defTabSz="685783">
              <a:defRPr sz="1400"/>
            </a:lvl5pPr>
            <a:lvl6pPr marL="1714457" defTabSz="685783">
              <a:defRPr sz="1400"/>
            </a:lvl6pPr>
            <a:lvl7pPr marL="2057348" defTabSz="685783">
              <a:defRPr sz="1400"/>
            </a:lvl7pPr>
            <a:lvl8pPr marL="2400240" defTabSz="685783">
              <a:defRPr sz="1400"/>
            </a:lvl8pPr>
            <a:lvl9pPr marL="2743132" defTabSz="685783">
              <a:defRPr sz="1400"/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Up</a:t>
            </a:r>
            <a:r>
              <a:rPr lang="zh-CN" altLang="en-US" sz="1600" b="1" dirty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to</a:t>
            </a:r>
            <a:r>
              <a:rPr lang="zh-CN" altLang="en-US" sz="1600" b="1" dirty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5</a:t>
            </a:r>
            <a:r>
              <a:rPr lang="zh-CN" altLang="en-US" sz="1600" b="1" dirty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sub</a:t>
            </a:r>
            <a:r>
              <a:rPr lang="zh-CN" altLang="en-US" sz="1600" b="1" dirty="0">
                <a:solidFill>
                  <a:srgbClr val="13B3D3"/>
                </a:solidFill>
                <a:latin typeface="+mn-ea"/>
                <a:sym typeface="+mn-lt"/>
              </a:rPr>
              <a:t> </a:t>
            </a:r>
            <a:r>
              <a:rPr lang="en-US" altLang="zh-CN" sz="1600" b="1" dirty="0">
                <a:solidFill>
                  <a:srgbClr val="13B3D3"/>
                </a:solidFill>
                <a:latin typeface="+mn-ea"/>
                <a:sym typeface="+mn-lt"/>
              </a:rPr>
              <a:t>servers , 5000 devices, 10000 channels.</a:t>
            </a:r>
            <a:endParaRPr lang="en-US" sz="1600" b="1" dirty="0">
              <a:solidFill>
                <a:srgbClr val="13B3D3"/>
              </a:solidFill>
              <a:latin typeface="+mn-ea"/>
              <a:sym typeface="+mn-lt"/>
            </a:endParaRPr>
          </a:p>
        </p:txBody>
      </p:sp>
      <p:cxnSp>
        <p:nvCxnSpPr>
          <p:cNvPr id="16" name="肘形连接符 15"/>
          <p:cNvCxnSpPr>
            <a:stCxn id="61" idx="3"/>
            <a:endCxn id="75" idx="1"/>
          </p:cNvCxnSpPr>
          <p:nvPr/>
        </p:nvCxnSpPr>
        <p:spPr>
          <a:xfrm>
            <a:off x="6252815" y="2300640"/>
            <a:ext cx="1331424" cy="760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>
            <a:stCxn id="66" idx="0"/>
            <a:endCxn id="61" idx="2"/>
          </p:cNvCxnSpPr>
          <p:nvPr/>
        </p:nvCxnSpPr>
        <p:spPr>
          <a:xfrm rot="16200000" flipV="1">
            <a:off x="6320378" y="2167268"/>
            <a:ext cx="1544459" cy="2145785"/>
          </a:xfrm>
          <a:prstGeom prst="bentConnector3">
            <a:avLst>
              <a:gd name="adj1" fmla="val 50000"/>
            </a:avLst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肘形连接符 22"/>
          <p:cNvCxnSpPr>
            <a:stCxn id="91" idx="0"/>
            <a:endCxn id="61" idx="2"/>
          </p:cNvCxnSpPr>
          <p:nvPr/>
        </p:nvCxnSpPr>
        <p:spPr>
          <a:xfrm rot="5400000" flipH="1" flipV="1">
            <a:off x="4021610" y="2014286"/>
            <a:ext cx="1544459" cy="2451750"/>
          </a:xfrm>
          <a:prstGeom prst="bentConnector3">
            <a:avLst/>
          </a:prstGeom>
          <a:ln w="6350">
            <a:solidFill>
              <a:srgbClr val="13B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5148725" y="1002450"/>
            <a:ext cx="1769802" cy="372886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en-US" altLang="zh-CN" sz="1900" dirty="0">
                <a:cs typeface="+mn-ea"/>
                <a:sym typeface="+mn-lt"/>
              </a:rPr>
              <a:t>Main Server</a:t>
            </a:r>
            <a:endParaRPr lang="zh-CN" altLang="en-US" sz="1900" dirty="0">
              <a:cs typeface="+mn-ea"/>
              <a:sym typeface="+mn-lt"/>
            </a:endParaRPr>
          </a:p>
        </p:txBody>
      </p:sp>
      <p:grpSp>
        <p:nvGrpSpPr>
          <p:cNvPr id="46" name="组合 101"/>
          <p:cNvGrpSpPr/>
          <p:nvPr/>
        </p:nvGrpSpPr>
        <p:grpSpPr>
          <a:xfrm>
            <a:off x="9762163" y="2245232"/>
            <a:ext cx="857393" cy="144001"/>
            <a:chOff x="3534538" y="1418203"/>
            <a:chExt cx="635721" cy="106771"/>
          </a:xfrm>
        </p:grpSpPr>
        <p:sp>
          <p:nvSpPr>
            <p:cNvPr id="47" name="椭圆 102"/>
            <p:cNvSpPr>
              <a:spLocks noChangeAspect="1"/>
            </p:cNvSpPr>
            <p:nvPr/>
          </p:nvSpPr>
          <p:spPr>
            <a:xfrm>
              <a:off x="3534538" y="1418203"/>
              <a:ext cx="106770" cy="1067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9" name="椭圆 103"/>
            <p:cNvSpPr>
              <a:spLocks noChangeAspect="1"/>
            </p:cNvSpPr>
            <p:nvPr/>
          </p:nvSpPr>
          <p:spPr>
            <a:xfrm>
              <a:off x="3799014" y="1418204"/>
              <a:ext cx="106770" cy="1067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50" name="椭圆 105"/>
            <p:cNvSpPr>
              <a:spLocks noChangeAspect="1"/>
            </p:cNvSpPr>
            <p:nvPr/>
          </p:nvSpPr>
          <p:spPr>
            <a:xfrm>
              <a:off x="4063490" y="1418204"/>
              <a:ext cx="106769" cy="1067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852085" y="4012390"/>
            <a:ext cx="3431757" cy="975648"/>
            <a:chOff x="1852085" y="4012390"/>
            <a:chExt cx="3431757" cy="975648"/>
          </a:xfrm>
        </p:grpSpPr>
        <p:grpSp>
          <p:nvGrpSpPr>
            <p:cNvPr id="77" name="组合 76"/>
            <p:cNvGrpSpPr/>
            <p:nvPr/>
          </p:nvGrpSpPr>
          <p:grpSpPr>
            <a:xfrm>
              <a:off x="1852085" y="4012390"/>
              <a:ext cx="3431757" cy="975648"/>
              <a:chOff x="1699685" y="3859990"/>
              <a:chExt cx="3431757" cy="975648"/>
            </a:xfrm>
          </p:grpSpPr>
          <p:sp>
            <p:nvSpPr>
              <p:cNvPr id="91" name="矩形 90"/>
              <p:cNvSpPr/>
              <p:nvPr/>
            </p:nvSpPr>
            <p:spPr>
              <a:xfrm>
                <a:off x="1699685" y="3859990"/>
                <a:ext cx="3431757" cy="975648"/>
              </a:xfrm>
              <a:prstGeom prst="rect">
                <a:avLst/>
              </a:prstGeom>
              <a:noFill/>
              <a:ln w="3175">
                <a:solidFill>
                  <a:srgbClr val="13B3D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1735633" y="4472333"/>
                <a:ext cx="9846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cs typeface="+mn-ea"/>
                    <a:sym typeface="+mn-lt"/>
                  </a:rPr>
                  <a:t>IPC</a:t>
                </a: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3009957" y="4520380"/>
                <a:ext cx="699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cs typeface="+mn-ea"/>
                    <a:sym typeface="+mn-lt"/>
                  </a:rPr>
                  <a:t>MPT</a:t>
                </a:r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4075014" y="4486139"/>
                <a:ext cx="9213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cs typeface="+mn-ea"/>
                    <a:sym typeface="+mn-lt"/>
                  </a:rPr>
                  <a:t>MNVR</a:t>
                </a:r>
              </a:p>
            </p:txBody>
          </p:sp>
        </p:grpSp>
        <p:pic>
          <p:nvPicPr>
            <p:cNvPr id="89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5" t="11566" r="37639" b="8165"/>
            <a:stretch/>
          </p:blipFill>
          <p:spPr>
            <a:xfrm>
              <a:off x="3327410" y="4075875"/>
              <a:ext cx="407021" cy="689825"/>
            </a:xfrm>
            <a:prstGeom prst="rect">
              <a:avLst/>
            </a:prstGeom>
          </p:spPr>
        </p:pic>
      </p:grpSp>
      <p:grpSp>
        <p:nvGrpSpPr>
          <p:cNvPr id="97" name="组合 96"/>
          <p:cNvGrpSpPr/>
          <p:nvPr/>
        </p:nvGrpSpPr>
        <p:grpSpPr>
          <a:xfrm>
            <a:off x="6474406" y="4012390"/>
            <a:ext cx="3431757" cy="975648"/>
            <a:chOff x="1852085" y="4012390"/>
            <a:chExt cx="3431757" cy="975648"/>
          </a:xfrm>
        </p:grpSpPr>
        <p:grpSp>
          <p:nvGrpSpPr>
            <p:cNvPr id="98" name="组合 97"/>
            <p:cNvGrpSpPr/>
            <p:nvPr/>
          </p:nvGrpSpPr>
          <p:grpSpPr>
            <a:xfrm>
              <a:off x="1852085" y="4012390"/>
              <a:ext cx="3431757" cy="975648"/>
              <a:chOff x="1699685" y="3859990"/>
              <a:chExt cx="3431757" cy="975648"/>
            </a:xfrm>
          </p:grpSpPr>
          <p:sp>
            <p:nvSpPr>
              <p:cNvPr id="105" name="矩形 104"/>
              <p:cNvSpPr/>
              <p:nvPr/>
            </p:nvSpPr>
            <p:spPr>
              <a:xfrm>
                <a:off x="1699685" y="3859990"/>
                <a:ext cx="3431757" cy="975648"/>
              </a:xfrm>
              <a:prstGeom prst="rect">
                <a:avLst/>
              </a:prstGeom>
              <a:noFill/>
              <a:ln w="3175">
                <a:solidFill>
                  <a:srgbClr val="13B3D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1735633" y="4472333"/>
                <a:ext cx="9846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cs typeface="+mn-ea"/>
                    <a:sym typeface="+mn-lt"/>
                  </a:rPr>
                  <a:t>IPC</a:t>
                </a: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3009957" y="4520380"/>
                <a:ext cx="69932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cs typeface="+mn-ea"/>
                    <a:sym typeface="+mn-lt"/>
                  </a:rPr>
                  <a:t>MPT</a:t>
                </a:r>
              </a:p>
            </p:txBody>
          </p:sp>
          <p:sp>
            <p:nvSpPr>
              <p:cNvPr id="111" name="文本框 110"/>
              <p:cNvSpPr txBox="1"/>
              <p:nvPr/>
            </p:nvSpPr>
            <p:spPr>
              <a:xfrm>
                <a:off x="4075015" y="4486139"/>
                <a:ext cx="82482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cs typeface="+mn-ea"/>
                    <a:sym typeface="+mn-lt"/>
                  </a:rPr>
                  <a:t>MNVR</a:t>
                </a:r>
              </a:p>
            </p:txBody>
          </p:sp>
        </p:grpSp>
        <p:pic>
          <p:nvPicPr>
            <p:cNvPr id="99" name="图片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5" t="11566" r="37639" b="8165"/>
            <a:stretch/>
          </p:blipFill>
          <p:spPr>
            <a:xfrm>
              <a:off x="3327410" y="4075875"/>
              <a:ext cx="407021" cy="689825"/>
            </a:xfrm>
            <a:prstGeom prst="rect">
              <a:avLst/>
            </a:prstGeom>
          </p:spPr>
        </p:pic>
      </p:grpSp>
      <p:pic>
        <p:nvPicPr>
          <p:cNvPr id="112" name="图片 80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942" y="4188991"/>
            <a:ext cx="968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图片 80" descr="屏幕剪辑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88" y="4188991"/>
            <a:ext cx="968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425" y="4251697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78" y="4232139"/>
            <a:ext cx="4699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>
                <a:cs typeface="+mn-ea"/>
                <a:sym typeface="+mn-lt"/>
              </a:rPr>
              <a:t>Distributed</a:t>
            </a: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dirty="0">
                <a:cs typeface="+mn-ea"/>
                <a:sym typeface="+mn-lt"/>
              </a:rPr>
              <a:t>System | Up to 10000 channels</a:t>
            </a:r>
            <a:endParaRPr lang="zh-CN" altLang="en-US" dirty="0">
              <a:cs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8015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Features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6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LICENSE / PASSENGER TREND / ALARM ANALYSIS / OPERATION PANEL / HARD DISK FAULT / VIDEO TOUR CONFIG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01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98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流程图: 联系 6"/>
          <p:cNvSpPr>
            <a:spLocks noChangeArrowheads="1"/>
          </p:cNvSpPr>
          <p:nvPr/>
        </p:nvSpPr>
        <p:spPr bwMode="auto">
          <a:xfrm>
            <a:off x="3579190" y="2297016"/>
            <a:ext cx="129655" cy="101600"/>
          </a:xfrm>
          <a:prstGeom prst="flowChartConnector">
            <a:avLst/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 lIns="79722" tIns="39860" rIns="79722" bIns="39860"/>
          <a:lstStyle/>
          <a:p>
            <a:pPr defTabSz="597912"/>
            <a:endParaRPr lang="zh-CN" altLang="en-US" sz="1900" b="1" dirty="0">
              <a:cs typeface="+mn-ea"/>
              <a:sym typeface="+mn-lt"/>
            </a:endParaRPr>
          </a:p>
        </p:txBody>
      </p:sp>
      <p:sp>
        <p:nvSpPr>
          <p:cNvPr id="52" name="矩形 24"/>
          <p:cNvSpPr/>
          <p:nvPr/>
        </p:nvSpPr>
        <p:spPr bwMode="auto">
          <a:xfrm>
            <a:off x="1355527" y="4344412"/>
            <a:ext cx="9793087" cy="1053822"/>
          </a:xfrm>
          <a:prstGeom prst="rect">
            <a:avLst/>
          </a:prstGeom>
          <a:noFill/>
          <a:ln w="9525">
            <a:solidFill>
              <a:srgbClr val="13B3D3"/>
            </a:solidFill>
            <a:prstDash val="sys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6371" tIns="38186" rIns="76371" bIns="38186" anchor="ctr"/>
          <a:lstStyle/>
          <a:p>
            <a:pPr algn="ctr" defTabSz="763712">
              <a:defRPr/>
            </a:pP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3" name="TextBox 12"/>
          <p:cNvSpPr txBox="1"/>
          <p:nvPr/>
        </p:nvSpPr>
        <p:spPr>
          <a:xfrm>
            <a:off x="1679800" y="1266984"/>
            <a:ext cx="2263691" cy="372886"/>
          </a:xfrm>
          <a:prstGeom prst="rect">
            <a:avLst/>
          </a:prstGeom>
          <a:noFill/>
        </p:spPr>
        <p:txBody>
          <a:bodyPr wrap="square" lIns="79722" tIns="39860" rIns="79722" bIns="3986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1900" b="1" dirty="0">
                <a:cs typeface="+mn-ea"/>
                <a:sym typeface="+mn-lt"/>
              </a:rPr>
              <a:t>Main Server</a:t>
            </a:r>
            <a:endParaRPr lang="zh-CN" altLang="en-US" sz="1900" b="1" dirty="0">
              <a:cs typeface="+mn-ea"/>
              <a:sym typeface="+mn-lt"/>
            </a:endParaRPr>
          </a:p>
        </p:txBody>
      </p:sp>
      <p:sp>
        <p:nvSpPr>
          <p:cNvPr id="54" name="TextBox 13"/>
          <p:cNvSpPr txBox="1"/>
          <p:nvPr/>
        </p:nvSpPr>
        <p:spPr>
          <a:xfrm>
            <a:off x="8528243" y="1253790"/>
            <a:ext cx="2620371" cy="372886"/>
          </a:xfrm>
          <a:prstGeom prst="rect">
            <a:avLst/>
          </a:prstGeom>
          <a:noFill/>
        </p:spPr>
        <p:txBody>
          <a:bodyPr lIns="79722" tIns="39860" rIns="79722" bIns="3986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altLang="zh-CN" sz="1900" b="1" dirty="0">
                <a:cs typeface="+mn-ea"/>
                <a:sym typeface="+mn-lt"/>
              </a:rPr>
              <a:t>Hot standby Server</a:t>
            </a:r>
            <a:endParaRPr lang="zh-CN" altLang="en-US" sz="1900" b="1" dirty="0">
              <a:cs typeface="+mn-ea"/>
              <a:sym typeface="+mn-lt"/>
            </a:endParaRPr>
          </a:p>
        </p:txBody>
      </p:sp>
      <p:cxnSp>
        <p:nvCxnSpPr>
          <p:cNvPr id="55" name="Elbow Connector 56"/>
          <p:cNvCxnSpPr/>
          <p:nvPr/>
        </p:nvCxnSpPr>
        <p:spPr>
          <a:xfrm rot="5400000">
            <a:off x="7751693" y="1722023"/>
            <a:ext cx="587195" cy="2855851"/>
          </a:xfrm>
          <a:prstGeom prst="bentConnector2">
            <a:avLst/>
          </a:prstGeom>
          <a:ln w="28575" cap="flat">
            <a:solidFill>
              <a:srgbClr val="13B3D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28"/>
          <p:cNvCxnSpPr/>
          <p:nvPr/>
        </p:nvCxnSpPr>
        <p:spPr>
          <a:xfrm>
            <a:off x="6252069" y="3772158"/>
            <a:ext cx="0" cy="648072"/>
          </a:xfrm>
          <a:prstGeom prst="line">
            <a:avLst/>
          </a:prstGeom>
          <a:ln w="28575" cap="flat">
            <a:solidFill>
              <a:srgbClr val="13B3D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 33"/>
          <p:cNvSpPr/>
          <p:nvPr/>
        </p:nvSpPr>
        <p:spPr>
          <a:xfrm>
            <a:off x="5307178" y="1663661"/>
            <a:ext cx="1924202" cy="665274"/>
          </a:xfrm>
          <a:prstGeom prst="rect">
            <a:avLst/>
          </a:prstGeom>
        </p:spPr>
        <p:txBody>
          <a:bodyPr wrap="square" lIns="79722" tIns="39860" rIns="79722" bIns="39860">
            <a:spAutoFit/>
          </a:bodyPr>
          <a:lstStyle/>
          <a:p>
            <a:pPr algn="ctr" defTabSz="597912">
              <a:defRPr/>
            </a:pPr>
            <a:r>
              <a:rPr lang="en-US" altLang="zh-CN" sz="1900" b="1" dirty="0">
                <a:cs typeface="+mn-ea"/>
                <a:sym typeface="+mn-lt"/>
              </a:rPr>
              <a:t>Database sync</a:t>
            </a:r>
          </a:p>
          <a:p>
            <a:pPr algn="ctr" defTabSz="597912">
              <a:defRPr/>
            </a:pPr>
            <a:r>
              <a:rPr lang="en-US" altLang="zh-CN" sz="1900" b="1" dirty="0">
                <a:cs typeface="+mn-ea"/>
                <a:sym typeface="+mn-lt"/>
              </a:rPr>
              <a:t>Keep alive</a:t>
            </a:r>
            <a:endParaRPr lang="zh-CN" altLang="en-US" sz="1900" b="1" dirty="0">
              <a:cs typeface="+mn-ea"/>
              <a:sym typeface="+mn-lt"/>
            </a:endParaRPr>
          </a:p>
        </p:txBody>
      </p:sp>
      <p:cxnSp>
        <p:nvCxnSpPr>
          <p:cNvPr id="77" name="Elbow Connector 56"/>
          <p:cNvCxnSpPr/>
          <p:nvPr/>
        </p:nvCxnSpPr>
        <p:spPr>
          <a:xfrm rot="16200000" flipH="1">
            <a:off x="4134503" y="1763172"/>
            <a:ext cx="492673" cy="2868073"/>
          </a:xfrm>
          <a:prstGeom prst="bentConnector2">
            <a:avLst/>
          </a:prstGeom>
          <a:ln w="28575" cap="flat">
            <a:solidFill>
              <a:srgbClr val="13B3D3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流程图: 联系 22"/>
          <p:cNvSpPr>
            <a:spLocks noChangeArrowheads="1"/>
          </p:cNvSpPr>
          <p:nvPr/>
        </p:nvSpPr>
        <p:spPr bwMode="auto">
          <a:xfrm>
            <a:off x="3588271" y="2297016"/>
            <a:ext cx="129653" cy="101600"/>
          </a:xfrm>
          <a:prstGeom prst="flowChartConnector">
            <a:avLst/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 lIns="79722" tIns="39860" rIns="79722" bIns="39860"/>
          <a:lstStyle/>
          <a:p>
            <a:pPr defTabSz="597912"/>
            <a:endParaRPr lang="zh-CN" altLang="en-US" sz="1900" b="1" dirty="0">
              <a:cs typeface="+mn-ea"/>
              <a:sym typeface="+mn-lt"/>
            </a:endParaRPr>
          </a:p>
        </p:txBody>
      </p:sp>
      <p:pic>
        <p:nvPicPr>
          <p:cNvPr id="90" name="图片 88" descr="未标题-4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4876" y="3217592"/>
            <a:ext cx="802488" cy="45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1" name="直接连接符 41"/>
          <p:cNvCxnSpPr>
            <a:cxnSpLocks noChangeShapeType="1"/>
          </p:cNvCxnSpPr>
          <p:nvPr/>
        </p:nvCxnSpPr>
        <p:spPr bwMode="auto">
          <a:xfrm flipV="1">
            <a:off x="3493540" y="2311575"/>
            <a:ext cx="5432938" cy="28323"/>
          </a:xfrm>
          <a:prstGeom prst="line">
            <a:avLst/>
          </a:prstGeom>
          <a:noFill/>
          <a:ln w="28575" algn="ctr">
            <a:solidFill>
              <a:srgbClr val="92D050"/>
            </a:solidFill>
            <a:prstDash val="sysDash"/>
            <a:round/>
            <a:headEnd/>
            <a:tailEnd/>
          </a:ln>
        </p:spPr>
      </p:cxnSp>
      <p:sp>
        <p:nvSpPr>
          <p:cNvPr id="92" name="椭圆 72"/>
          <p:cNvSpPr/>
          <p:nvPr/>
        </p:nvSpPr>
        <p:spPr>
          <a:xfrm>
            <a:off x="8711173" y="2244900"/>
            <a:ext cx="133350" cy="1333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3" name="椭圆 73"/>
          <p:cNvSpPr/>
          <p:nvPr/>
        </p:nvSpPr>
        <p:spPr>
          <a:xfrm>
            <a:off x="8716916" y="2244900"/>
            <a:ext cx="133350" cy="13335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4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1583596" y="2026351"/>
            <a:ext cx="2137274" cy="622308"/>
          </a:xfrm>
          <a:prstGeom prst="rect">
            <a:avLst/>
          </a:prstGeom>
        </p:spPr>
      </p:pic>
      <p:sp>
        <p:nvSpPr>
          <p:cNvPr id="95" name="乘号 35"/>
          <p:cNvSpPr/>
          <p:nvPr/>
        </p:nvSpPr>
        <p:spPr>
          <a:xfrm>
            <a:off x="2108876" y="2117263"/>
            <a:ext cx="702770" cy="650350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722" tIns="39860" rIns="79722" bIns="39860" anchor="ctr"/>
          <a:lstStyle/>
          <a:p>
            <a:pPr algn="ctr">
              <a:buFont typeface="Arial" pitchFamily="34" charset="0"/>
              <a:buNone/>
              <a:defRPr/>
            </a:pPr>
            <a:endParaRPr lang="zh-CN" altLang="en-US" sz="19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6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45" y="1681688"/>
            <a:ext cx="560535" cy="727930"/>
          </a:xfrm>
          <a:prstGeom prst="rect">
            <a:avLst/>
          </a:prstGeom>
        </p:spPr>
      </p:pic>
      <p:pic>
        <p:nvPicPr>
          <p:cNvPr id="97" name="图片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8623532" y="1911498"/>
            <a:ext cx="2290092" cy="666804"/>
          </a:xfrm>
          <a:prstGeom prst="rect">
            <a:avLst/>
          </a:prstGeom>
        </p:spPr>
      </p:pic>
      <p:pic>
        <p:nvPicPr>
          <p:cNvPr id="98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97" y="1633936"/>
            <a:ext cx="600614" cy="779978"/>
          </a:xfrm>
          <a:prstGeom prst="rect">
            <a:avLst/>
          </a:prstGeom>
        </p:spPr>
      </p:pic>
      <p:pic>
        <p:nvPicPr>
          <p:cNvPr id="99" name="Picture 2" descr="https://www.dahuasecurity.com/asset/upload/product/20180330/DH-IPC-HF8242F-FD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32577" r="13907" b="33648"/>
          <a:stretch/>
        </p:blipFill>
        <p:spPr bwMode="auto">
          <a:xfrm>
            <a:off x="1971857" y="4738397"/>
            <a:ext cx="974946" cy="4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85542" y="5792583"/>
            <a:ext cx="9848933" cy="787513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sz="1600" spc="-70" dirty="0">
                <a:ln w="0"/>
                <a:latin typeface="+mn-ea"/>
                <a:cs typeface="+mn-ea"/>
                <a:sym typeface="+mn-lt"/>
              </a:rPr>
              <a:t>When abnormal behavior is detected on the server, hot-standby server will work instead to ensure the service stability.</a:t>
            </a:r>
            <a:endParaRPr lang="en-US" sz="1600" u="sng" spc="-70" dirty="0">
              <a:ln w="0"/>
              <a:latin typeface="+mn-ea"/>
              <a:cs typeface="+mn-ea"/>
              <a:sym typeface="+mn-lt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05" y="4651436"/>
            <a:ext cx="586408" cy="50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4167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42" y="4660676"/>
            <a:ext cx="650486" cy="47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5" t="11566" r="37639" b="8165"/>
          <a:stretch/>
        </p:blipFill>
        <p:spPr>
          <a:xfrm>
            <a:off x="6048558" y="4564319"/>
            <a:ext cx="407021" cy="689825"/>
          </a:xfrm>
          <a:prstGeom prst="rect">
            <a:avLst/>
          </a:prstGeom>
        </p:spPr>
      </p:pic>
      <p:pic>
        <p:nvPicPr>
          <p:cNvPr id="34" name="图片 80" descr="屏幕剪辑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997" y="4709829"/>
            <a:ext cx="968375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dirty="0">
                <a:cs typeface="+mn-ea"/>
                <a:sym typeface="+mn-lt"/>
              </a:rPr>
              <a:t>Hot Standby</a:t>
            </a:r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086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3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25E-7 -1.11111E-6 L 0.41523 -0.00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-18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-1.11111E-6 L 0.42278 -0.0046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4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2.96296E-6 L -0.42031 0.00532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6" y="255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0833E-6 2.96296E-6 L -0.42031 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6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69" grpId="0"/>
      <p:bldP spid="89" grpId="0" animBg="1"/>
      <p:bldP spid="89" grpId="1" animBg="1"/>
      <p:bldP spid="89" grpId="2" animBg="1"/>
      <p:bldP spid="92" grpId="0" animBg="1"/>
      <p:bldP spid="92" grpId="1" animBg="1"/>
      <p:bldP spid="93" grpId="0" animBg="1"/>
      <p:bldP spid="93" grpId="1" animBg="1"/>
      <p:bldP spid="9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983" y="2300389"/>
            <a:ext cx="1453833" cy="1453833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92" y="2419488"/>
            <a:ext cx="1347405" cy="1347405"/>
          </a:xfrm>
          <a:prstGeom prst="rect">
            <a:avLst/>
          </a:prstGeom>
        </p:spPr>
      </p:pic>
      <p:sp>
        <p:nvSpPr>
          <p:cNvPr id="5" name="文本框 7"/>
          <p:cNvSpPr txBox="1"/>
          <p:nvPr/>
        </p:nvSpPr>
        <p:spPr>
          <a:xfrm>
            <a:off x="1214314" y="3624071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13B3D3"/>
                </a:solidFill>
                <a:cs typeface="+mn-ea"/>
                <a:sym typeface="+mn-lt"/>
              </a:rPr>
              <a:t>Backup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Manual backup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Automatic backup</a:t>
            </a:r>
          </a:p>
        </p:txBody>
      </p:sp>
      <p:sp>
        <p:nvSpPr>
          <p:cNvPr id="6" name="文本框 8"/>
          <p:cNvSpPr txBox="1"/>
          <p:nvPr/>
        </p:nvSpPr>
        <p:spPr>
          <a:xfrm>
            <a:off x="7212250" y="3601045"/>
            <a:ext cx="2729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13B3D3"/>
                </a:solidFill>
                <a:cs typeface="+mn-ea"/>
                <a:sym typeface="+mn-lt"/>
              </a:rPr>
              <a:t>Restore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Restore from local PC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1200" dirty="0">
                <a:cs typeface="+mn-ea"/>
                <a:sym typeface="+mn-lt"/>
              </a:rPr>
              <a:t>Restore from server</a:t>
            </a: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7" name="矩形 9"/>
          <p:cNvSpPr/>
          <p:nvPr/>
        </p:nvSpPr>
        <p:spPr>
          <a:xfrm>
            <a:off x="782976" y="5451727"/>
            <a:ext cx="10624457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cs typeface="+mn-ea"/>
                <a:sym typeface="+mn-lt"/>
              </a:rPr>
              <a:t>The system periodically back up setting, organization user, storage plan, device info, alarm scheme and etc. When system data are lost, you can restore system data via backup file.</a:t>
            </a:r>
            <a:endParaRPr lang="zh-CN" altLang="en-US" sz="1600" dirty="0">
              <a:cs typeface="+mn-ea"/>
              <a:sym typeface="+mn-lt"/>
            </a:endParaRPr>
          </a:p>
        </p:txBody>
      </p:sp>
      <p:cxnSp>
        <p:nvCxnSpPr>
          <p:cNvPr id="8" name="直接连接符 10"/>
          <p:cNvCxnSpPr/>
          <p:nvPr/>
        </p:nvCxnSpPr>
        <p:spPr>
          <a:xfrm>
            <a:off x="914400" y="5773003"/>
            <a:ext cx="9908275" cy="0"/>
          </a:xfrm>
          <a:prstGeom prst="line">
            <a:avLst/>
          </a:prstGeom>
          <a:ln w="952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连接符 14"/>
          <p:cNvCxnSpPr>
            <a:stCxn id="3" idx="0"/>
            <a:endCxn id="11" idx="0"/>
          </p:cNvCxnSpPr>
          <p:nvPr/>
        </p:nvCxnSpPr>
        <p:spPr>
          <a:xfrm rot="16200000" flipV="1">
            <a:off x="2806284" y="1071772"/>
            <a:ext cx="168861" cy="2288373"/>
          </a:xfrm>
          <a:prstGeom prst="bentConnector3">
            <a:avLst>
              <a:gd name="adj1" fmla="val 172202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肘形连接符 19"/>
          <p:cNvCxnSpPr>
            <a:stCxn id="8" idx="0"/>
          </p:cNvCxnSpPr>
          <p:nvPr/>
        </p:nvCxnSpPr>
        <p:spPr>
          <a:xfrm rot="5400000" flipH="1" flipV="1">
            <a:off x="8689125" y="1109460"/>
            <a:ext cx="138098" cy="2481958"/>
          </a:xfrm>
          <a:prstGeom prst="bentConnector3">
            <a:avLst>
              <a:gd name="adj1" fmla="val 265535"/>
            </a:avLst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22"/>
          <p:cNvSpPr/>
          <p:nvPr/>
        </p:nvSpPr>
        <p:spPr>
          <a:xfrm>
            <a:off x="1677612" y="2131528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2" name="椭圆 23"/>
          <p:cNvSpPr/>
          <p:nvPr/>
        </p:nvSpPr>
        <p:spPr>
          <a:xfrm>
            <a:off x="1677612" y="2157213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椭圆 24"/>
          <p:cNvSpPr/>
          <p:nvPr/>
        </p:nvSpPr>
        <p:spPr>
          <a:xfrm>
            <a:off x="7448280" y="2272527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椭圆 25"/>
          <p:cNvSpPr/>
          <p:nvPr/>
        </p:nvSpPr>
        <p:spPr>
          <a:xfrm>
            <a:off x="7448280" y="2298212"/>
            <a:ext cx="137830" cy="143176"/>
          </a:xfrm>
          <a:prstGeom prst="ellipse">
            <a:avLst/>
          </a:prstGeom>
          <a:solidFill>
            <a:srgbClr val="35A9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文本框 26"/>
          <p:cNvSpPr txBox="1"/>
          <p:nvPr/>
        </p:nvSpPr>
        <p:spPr>
          <a:xfrm>
            <a:off x="2135814" y="1604875"/>
            <a:ext cx="153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+mn-ea"/>
                <a:sym typeface="+mn-lt"/>
              </a:rPr>
              <a:t>Data Backup</a:t>
            </a:r>
          </a:p>
        </p:txBody>
      </p:sp>
      <p:sp>
        <p:nvSpPr>
          <p:cNvPr id="16" name="文本框 27"/>
          <p:cNvSpPr txBox="1"/>
          <p:nvPr/>
        </p:nvSpPr>
        <p:spPr>
          <a:xfrm>
            <a:off x="8070989" y="1658343"/>
            <a:ext cx="169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+mn-ea"/>
                <a:sym typeface="+mn-lt"/>
              </a:rPr>
              <a:t>Data Restore</a:t>
            </a:r>
          </a:p>
        </p:txBody>
      </p:sp>
      <p:pic>
        <p:nvPicPr>
          <p:cNvPr id="18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621519" y="2527559"/>
            <a:ext cx="2284030" cy="665038"/>
          </a:xfrm>
          <a:prstGeom prst="rect">
            <a:avLst/>
          </a:prstGeom>
        </p:spPr>
      </p:pic>
      <p:pic>
        <p:nvPicPr>
          <p:cNvPr id="21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8800126" y="2527559"/>
            <a:ext cx="2284030" cy="66503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System</a:t>
            </a:r>
            <a:r>
              <a:rPr lang="zh-CN" altLang="en-US" dirty="0">
                <a:cs typeface="+mn-ea"/>
                <a:sym typeface="+mn-lt"/>
              </a:rPr>
              <a:t> </a:t>
            </a:r>
            <a:r>
              <a:rPr lang="en-US" altLang="zh-CN" dirty="0">
                <a:cs typeface="+mn-ea"/>
                <a:sym typeface="+mn-lt"/>
              </a:rPr>
              <a:t>Backup and Restore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13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039 -0.02523 L 0.18711 -0.02523 L 0.18841 0.02407 L 0.18841 0.024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-1.85185E-6 L -0.00026 -0.02616 L 0.18633 -0.02616 L 0.18789 0.02546 L 0.18789 0.02616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75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949 L -0.00039 -0.04306 L 0.19895 -0.04306 L 0.20039 0.02291 L 0.20039 0.0240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0.01389 L -0.00026 -0.04676 L 0.20234 -0.04676 L 0.20429 0.01829 L 0.20429 0.02037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9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5"/>
          <p:cNvSpPr/>
          <p:nvPr/>
        </p:nvSpPr>
        <p:spPr>
          <a:xfrm>
            <a:off x="381553" y="2193684"/>
            <a:ext cx="4630058" cy="3064980"/>
          </a:xfrm>
          <a:prstGeom prst="rect">
            <a:avLst/>
          </a:prstGeom>
          <a:solidFill>
            <a:srgbClr val="13B3D3">
              <a:alpha val="60000"/>
            </a:srgbClr>
          </a:solidFill>
          <a:ln w="285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8" name="TextBox 75"/>
          <p:cNvSpPr txBox="1"/>
          <p:nvPr/>
        </p:nvSpPr>
        <p:spPr>
          <a:xfrm>
            <a:off x="2255638" y="2289189"/>
            <a:ext cx="709716" cy="369322"/>
          </a:xfrm>
          <a:prstGeom prst="rect">
            <a:avLst/>
          </a:prstGeom>
          <a:noFill/>
          <a:ln>
            <a:noFill/>
          </a:ln>
        </p:spPr>
        <p:txBody>
          <a:bodyPr lIns="91430" tIns="45715" rIns="91430" bIns="4571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1800" spc="-70" dirty="0">
                <a:ln w="0"/>
                <a:cs typeface="+mn-ea"/>
                <a:sym typeface="+mn-lt"/>
              </a:rPr>
              <a:t>EVS</a:t>
            </a:r>
          </a:p>
        </p:txBody>
      </p:sp>
      <p:pic>
        <p:nvPicPr>
          <p:cNvPr id="19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69" y="2637544"/>
            <a:ext cx="1473158" cy="64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肘形连接符 8"/>
          <p:cNvCxnSpPr>
            <a:stCxn id="49" idx="0"/>
            <a:endCxn id="19" idx="2"/>
          </p:cNvCxnSpPr>
          <p:nvPr/>
        </p:nvCxnSpPr>
        <p:spPr>
          <a:xfrm rot="16200000" flipV="1">
            <a:off x="2211023" y="3622129"/>
            <a:ext cx="675868" cy="3617"/>
          </a:xfrm>
          <a:prstGeom prst="bentConnector3">
            <a:avLst>
              <a:gd name="adj1" fmla="val 50000"/>
            </a:avLst>
          </a:prstGeom>
          <a:solidFill>
            <a:srgbClr val="00AFF0">
              <a:alpha val="50196"/>
            </a:srgbClr>
          </a:solidFill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6"/>
          <p:cNvSpPr txBox="1"/>
          <p:nvPr/>
        </p:nvSpPr>
        <p:spPr>
          <a:xfrm>
            <a:off x="2601640" y="348667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cs typeface="+mn-ea"/>
                <a:sym typeface="+mn-lt"/>
              </a:rPr>
              <a:t>ISCSI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2" name="矩形 10"/>
          <p:cNvSpPr/>
          <p:nvPr/>
        </p:nvSpPr>
        <p:spPr>
          <a:xfrm>
            <a:off x="6877803" y="2265142"/>
            <a:ext cx="4877957" cy="3064981"/>
          </a:xfrm>
          <a:prstGeom prst="rect">
            <a:avLst/>
          </a:prstGeom>
          <a:solidFill>
            <a:srgbClr val="13B3D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4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6" name="TextBox 75"/>
          <p:cNvSpPr txBox="1"/>
          <p:nvPr/>
        </p:nvSpPr>
        <p:spPr>
          <a:xfrm>
            <a:off x="9537033" y="3080011"/>
            <a:ext cx="1849819" cy="36932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pc="-70" dirty="0">
                <a:ln w="0"/>
                <a:cs typeface="+mn-ea"/>
                <a:sym typeface="+mn-lt"/>
              </a:rPr>
              <a:t>MNVR</a:t>
            </a:r>
          </a:p>
        </p:txBody>
      </p:sp>
      <p:sp>
        <p:nvSpPr>
          <p:cNvPr id="39" name="TextBox 6"/>
          <p:cNvSpPr txBox="1"/>
          <p:nvPr/>
        </p:nvSpPr>
        <p:spPr>
          <a:xfrm>
            <a:off x="8522684" y="5336928"/>
            <a:ext cx="158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cs typeface="+mn-ea"/>
                <a:sym typeface="+mn-lt"/>
              </a:rPr>
              <a:t>Edge Storage</a:t>
            </a:r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0" name="直接箭头连接符 28"/>
          <p:cNvCxnSpPr/>
          <p:nvPr/>
        </p:nvCxnSpPr>
        <p:spPr>
          <a:xfrm flipH="1">
            <a:off x="5008492" y="3523359"/>
            <a:ext cx="1854870" cy="0"/>
          </a:xfrm>
          <a:prstGeom prst="straightConnector1">
            <a:avLst/>
          </a:prstGeom>
          <a:ln w="31750">
            <a:solidFill>
              <a:srgbClr val="13B3D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椭圆 29"/>
          <p:cNvSpPr/>
          <p:nvPr/>
        </p:nvSpPr>
        <p:spPr>
          <a:xfrm>
            <a:off x="6639133" y="3448128"/>
            <a:ext cx="161901" cy="161901"/>
          </a:xfrm>
          <a:prstGeom prst="ellipse">
            <a:avLst/>
          </a:prstGeom>
          <a:solidFill>
            <a:srgbClr val="00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2" name="椭圆 30"/>
          <p:cNvSpPr/>
          <p:nvPr/>
        </p:nvSpPr>
        <p:spPr>
          <a:xfrm>
            <a:off x="6643396" y="3442408"/>
            <a:ext cx="161901" cy="161901"/>
          </a:xfrm>
          <a:prstGeom prst="ellipse">
            <a:avLst/>
          </a:prstGeom>
          <a:solidFill>
            <a:srgbClr val="00A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6" name="TextBox 6"/>
          <p:cNvSpPr txBox="1"/>
          <p:nvPr/>
        </p:nvSpPr>
        <p:spPr>
          <a:xfrm>
            <a:off x="1573632" y="531834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cs typeface="+mn-ea"/>
                <a:sym typeface="+mn-lt"/>
              </a:rPr>
              <a:t>Center Storage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47" name="TextBox 75"/>
          <p:cNvSpPr txBox="1"/>
          <p:nvPr/>
        </p:nvSpPr>
        <p:spPr>
          <a:xfrm>
            <a:off x="1635600" y="4417657"/>
            <a:ext cx="1687229" cy="36932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>
            <a:defPPr>
              <a:defRPr lang="zh-CN"/>
            </a:defPPr>
            <a:lvl1pPr marL="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800" spc="-70" dirty="0">
                <a:ln w="0"/>
                <a:cs typeface="+mn-ea"/>
                <a:sym typeface="+mn-lt"/>
              </a:rPr>
              <a:t>Mobile Center</a:t>
            </a:r>
          </a:p>
        </p:txBody>
      </p:sp>
      <p:pic>
        <p:nvPicPr>
          <p:cNvPr id="49" name="图片 4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750" b="60000" l="6000" r="92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91" t="34286" r="5132" b="39894"/>
          <a:stretch/>
        </p:blipFill>
        <p:spPr>
          <a:xfrm>
            <a:off x="1581319" y="3961872"/>
            <a:ext cx="1938892" cy="56454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08061" y="5747351"/>
            <a:ext cx="11121192" cy="785333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defTabSz="685783">
              <a:lnSpc>
                <a:spcPct val="150000"/>
              </a:lnSpc>
            </a:pPr>
            <a:r>
              <a:rPr lang="en-US" altLang="zh-CN" sz="1600" spc="-70" dirty="0">
                <a:ln w="0"/>
                <a:cs typeface="+mn-ea"/>
                <a:sym typeface="+mn-lt"/>
              </a:rPr>
              <a:t>During the specified time period, or when the MNVR is connected to the WIFI, Mobile Center will download the video from the front-end MNVR and storage. </a:t>
            </a:r>
            <a:r>
              <a:rPr lang="en-US" sz="1600" spc="-70" dirty="0">
                <a:ln w="0"/>
                <a:cs typeface="+mn-ea"/>
                <a:sym typeface="+mn-lt"/>
              </a:rPr>
              <a:t>It will not occupy 4G bandwidth, reduce costs and ensure records safety.</a:t>
            </a:r>
          </a:p>
        </p:txBody>
      </p:sp>
      <p:pic>
        <p:nvPicPr>
          <p:cNvPr id="52" name="图片 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167" r="97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047" y="4751193"/>
            <a:ext cx="617284" cy="453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B29A1A7C-1D4C-46B9-9998-C3A38FC5DB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95195" y="4788697"/>
            <a:ext cx="441838" cy="374930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id="{B66FDA40-6AF2-4DF4-A474-6570205C9C1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1737" flipH="1">
            <a:off x="9981586" y="4771260"/>
            <a:ext cx="583539" cy="41019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48" name="连接符: 肘形 76"/>
          <p:cNvCxnSpPr>
            <a:endCxn id="52" idx="0"/>
          </p:cNvCxnSpPr>
          <p:nvPr/>
        </p:nvCxnSpPr>
        <p:spPr>
          <a:xfrm rot="5400000">
            <a:off x="8310618" y="3803372"/>
            <a:ext cx="1191892" cy="703750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连接符: 肘形 76"/>
          <p:cNvCxnSpPr>
            <a:endCxn id="54" idx="0"/>
          </p:cNvCxnSpPr>
          <p:nvPr/>
        </p:nvCxnSpPr>
        <p:spPr>
          <a:xfrm rot="16200000" flipH="1">
            <a:off x="8672578" y="4145161"/>
            <a:ext cx="1229396" cy="57675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连接符: 肘形 76"/>
          <p:cNvCxnSpPr>
            <a:endCxn id="63" idx="0"/>
          </p:cNvCxnSpPr>
          <p:nvPr/>
        </p:nvCxnSpPr>
        <p:spPr>
          <a:xfrm rot="16200000" flipH="1">
            <a:off x="9165474" y="3652265"/>
            <a:ext cx="1212278" cy="1026349"/>
          </a:xfrm>
          <a:prstGeom prst="bentConnector3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图片 80" descr="屏幕剪辑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711" y="2856656"/>
            <a:ext cx="1549896" cy="85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381553" y="5754156"/>
            <a:ext cx="11374208" cy="928583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+mn-ea"/>
                <a:sym typeface="+mn-lt"/>
              </a:rPr>
              <a:t>Backup MNVR Records to Center</a:t>
            </a:r>
            <a:endParaRPr lang="zh-CN" altLang="en-US" dirty="0"/>
          </a:p>
        </p:txBody>
      </p:sp>
      <p:sp>
        <p:nvSpPr>
          <p:cNvPr id="43" name="TextBox 6"/>
          <p:cNvSpPr txBox="1"/>
          <p:nvPr/>
        </p:nvSpPr>
        <p:spPr>
          <a:xfrm>
            <a:off x="5410745" y="36495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13B3D3"/>
                </a:solidFill>
                <a:cs typeface="+mn-ea"/>
                <a:sym typeface="+mn-lt"/>
              </a:rPr>
              <a:t>Backup</a:t>
            </a:r>
            <a:endParaRPr lang="zh-CN" altLang="en-US" dirty="0">
              <a:solidFill>
                <a:srgbClr val="13B3D3"/>
              </a:solidFill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587" y="1321754"/>
            <a:ext cx="503865" cy="503865"/>
          </a:xfrm>
          <a:prstGeom prst="rect">
            <a:avLst/>
          </a:prstGeom>
        </p:spPr>
      </p:pic>
      <p:sp>
        <p:nvSpPr>
          <p:cNvPr id="56" name="TextBox 6"/>
          <p:cNvSpPr txBox="1"/>
          <p:nvPr/>
        </p:nvSpPr>
        <p:spPr>
          <a:xfrm>
            <a:off x="4431452" y="138902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70C0"/>
                </a:solidFill>
                <a:latin typeface="+mn-ea"/>
                <a:cs typeface="+mn-ea"/>
                <a:sym typeface="+mn-lt"/>
              </a:rPr>
              <a:t>TIME</a:t>
            </a:r>
            <a:endParaRPr lang="zh-CN" altLang="en-US" dirty="0">
              <a:solidFill>
                <a:srgbClr val="0070C0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58" name="TextBox 6"/>
          <p:cNvSpPr txBox="1"/>
          <p:nvPr/>
        </p:nvSpPr>
        <p:spPr>
          <a:xfrm>
            <a:off x="7344637" y="138902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70C0"/>
                </a:solidFill>
                <a:latin typeface="+mn-ea"/>
                <a:cs typeface="+mn-ea"/>
                <a:sym typeface="+mn-lt"/>
              </a:rPr>
              <a:t>WIFI</a:t>
            </a:r>
            <a:endParaRPr lang="zh-CN" altLang="en-US" dirty="0">
              <a:solidFill>
                <a:srgbClr val="0070C0"/>
              </a:solidFill>
              <a:latin typeface="+mn-ea"/>
              <a:cs typeface="+mn-ea"/>
              <a:sym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5" y="1299366"/>
            <a:ext cx="600761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13893 -0.000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3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14258 -0.0016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Sales Strategy</a:t>
            </a:r>
            <a:endParaRPr lang="zh-CN" altLang="en-US" dirty="0"/>
          </a:p>
        </p:txBody>
      </p:sp>
      <p:sp>
        <p:nvSpPr>
          <p:cNvPr id="11" name="文本占位符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altLang="zh-CN" dirty="0"/>
              <a:t>PRODUCT+SERVICE / REMIND.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282113" y="6240463"/>
            <a:ext cx="2909887" cy="206375"/>
          </a:xfrm>
        </p:spPr>
        <p:txBody>
          <a:bodyPr/>
          <a:lstStyle/>
          <a:p>
            <a:fld id="{5DD3DB80-B894-403A-B48E-6FDC1A72010E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4F69230-F3A6-4586-9371-A858F4763E9F}"/>
              </a:ext>
            </a:extLst>
          </p:cNvPr>
          <p:cNvSpPr txBox="1"/>
          <p:nvPr/>
        </p:nvSpPr>
        <p:spPr>
          <a:xfrm>
            <a:off x="753604" y="3171181"/>
            <a:ext cx="1023516" cy="889909"/>
          </a:xfrm>
          <a:prstGeom prst="rect">
            <a:avLst/>
          </a:prstGeom>
          <a:noFill/>
          <a:ln w="117475">
            <a:noFill/>
          </a:ln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/</a:t>
            </a:r>
            <a:r>
              <a:rPr lang="en-US" altLang="zh-CN" sz="100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  <a:r>
              <a:rPr lang="en-US" altLang="zh-CN" spc="100" dirty="0">
                <a:solidFill>
                  <a:schemeClr val="accent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05</a:t>
            </a:r>
            <a:endParaRPr lang="zh-CN" altLang="en-US" spc="100" dirty="0">
              <a:solidFill>
                <a:schemeClr val="accent1"/>
              </a:solidFill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396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Sales Strategy </a:t>
            </a:r>
            <a:endParaRPr lang="zh-CN" alt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9506899" y="4004830"/>
            <a:ext cx="677007" cy="1114977"/>
            <a:chOff x="5292080" y="1563638"/>
            <a:chExt cx="718790" cy="1201125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D046AC83-1716-4AE0-A44B-C8ABBC09978C}"/>
                </a:ext>
              </a:extLst>
            </p:cNvPr>
            <p:cNvGrpSpPr/>
            <p:nvPr/>
          </p:nvGrpSpPr>
          <p:grpSpPr>
            <a:xfrm>
              <a:off x="5292080" y="1563638"/>
              <a:ext cx="718790" cy="1201125"/>
              <a:chOff x="5097435" y="2417470"/>
              <a:chExt cx="1147575" cy="1907164"/>
            </a:xfrm>
          </p:grpSpPr>
          <p:sp>
            <p:nvSpPr>
              <p:cNvPr id="19" name="í$1ïďe">
                <a:extLst>
                  <a:ext uri="{FF2B5EF4-FFF2-40B4-BE49-F238E27FC236}">
                    <a16:creationId xmlns:a16="http://schemas.microsoft.com/office/drawing/2014/main" id="{216B1C91-DE81-4981-A706-BFA9F3B73236}"/>
                  </a:ext>
                </a:extLst>
              </p:cNvPr>
              <p:cNvSpPr/>
              <p:nvPr/>
            </p:nvSpPr>
            <p:spPr bwMode="auto">
              <a:xfrm rot="3952631" flipH="1">
                <a:off x="5313768" y="3476926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tx2">
                  <a:lumMod val="5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0" name="íśḷïďè">
                <a:extLst>
                  <a:ext uri="{FF2B5EF4-FFF2-40B4-BE49-F238E27FC236}">
                    <a16:creationId xmlns:a16="http://schemas.microsoft.com/office/drawing/2014/main" id="{8754034D-0591-4BED-AED5-9557A53CEB93}"/>
                  </a:ext>
                </a:extLst>
              </p:cNvPr>
              <p:cNvSpPr/>
              <p:nvPr/>
            </p:nvSpPr>
            <p:spPr bwMode="auto">
              <a:xfrm rot="17647369">
                <a:off x="4812793" y="3476927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tx2">
                  <a:lumMod val="50000"/>
                </a:schemeClr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1" name="îṡḷíḍè">
                <a:extLst>
                  <a:ext uri="{FF2B5EF4-FFF2-40B4-BE49-F238E27FC236}">
                    <a16:creationId xmlns:a16="http://schemas.microsoft.com/office/drawing/2014/main" id="{3E8C087E-E7F8-44FF-9F6F-FCFA7B743F3B}"/>
                  </a:ext>
                </a:extLst>
              </p:cNvPr>
              <p:cNvSpPr/>
              <p:nvPr/>
            </p:nvSpPr>
            <p:spPr bwMode="auto">
              <a:xfrm>
                <a:off x="5097435" y="2417470"/>
                <a:ext cx="1147575" cy="114757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2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</p:grpSp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22821CD-FF91-4FED-852A-7985840D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421720" y="1696456"/>
              <a:ext cx="466973" cy="466973"/>
            </a:xfrm>
            <a:prstGeom prst="rect">
              <a:avLst/>
            </a:prstGeom>
          </p:spPr>
        </p:pic>
      </p:grpSp>
      <p:sp>
        <p:nvSpPr>
          <p:cNvPr id="16" name="文本框 15"/>
          <p:cNvSpPr txBox="1"/>
          <p:nvPr/>
        </p:nvSpPr>
        <p:spPr>
          <a:xfrm>
            <a:off x="8597153" y="5215160"/>
            <a:ext cx="3307976" cy="1743902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r>
              <a:rPr lang="en-US" altLang="zh-CN" sz="1200" b="1" dirty="0"/>
              <a:t>Custom Development Service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Requirement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Development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Test</a:t>
            </a:r>
            <a:endParaRPr lang="zh-CN" altLang="en-US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Remote installation support </a:t>
            </a:r>
            <a:endParaRPr lang="zh-CN" altLang="en-US" sz="1100" dirty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Offers the upgrading operation document 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1748960" y="4073412"/>
            <a:ext cx="677007" cy="1114977"/>
            <a:chOff x="5292080" y="1563638"/>
            <a:chExt cx="718790" cy="1201125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D046AC83-1716-4AE0-A44B-C8ABBC09978C}"/>
                </a:ext>
              </a:extLst>
            </p:cNvPr>
            <p:cNvGrpSpPr/>
            <p:nvPr/>
          </p:nvGrpSpPr>
          <p:grpSpPr>
            <a:xfrm>
              <a:off x="5292080" y="1563638"/>
              <a:ext cx="718790" cy="1201125"/>
              <a:chOff x="5097435" y="2417470"/>
              <a:chExt cx="1147575" cy="1907164"/>
            </a:xfrm>
          </p:grpSpPr>
          <p:sp>
            <p:nvSpPr>
              <p:cNvPr id="27" name="í$1ïďe">
                <a:extLst>
                  <a:ext uri="{FF2B5EF4-FFF2-40B4-BE49-F238E27FC236}">
                    <a16:creationId xmlns:a16="http://schemas.microsoft.com/office/drawing/2014/main" id="{216B1C91-DE81-4981-A706-BFA9F3B73236}"/>
                  </a:ext>
                </a:extLst>
              </p:cNvPr>
              <p:cNvSpPr/>
              <p:nvPr/>
            </p:nvSpPr>
            <p:spPr bwMode="auto">
              <a:xfrm rot="3952631" flipH="1">
                <a:off x="5313768" y="3476926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rgbClr val="00B050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8" name="íśḷïďè">
                <a:extLst>
                  <a:ext uri="{FF2B5EF4-FFF2-40B4-BE49-F238E27FC236}">
                    <a16:creationId xmlns:a16="http://schemas.microsoft.com/office/drawing/2014/main" id="{8754034D-0591-4BED-AED5-9557A53CEB93}"/>
                  </a:ext>
                </a:extLst>
              </p:cNvPr>
              <p:cNvSpPr/>
              <p:nvPr/>
            </p:nvSpPr>
            <p:spPr bwMode="auto">
              <a:xfrm rot="17647369">
                <a:off x="4812793" y="3476927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rgbClr val="00B050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29" name="îṡḷíḍè">
                <a:extLst>
                  <a:ext uri="{FF2B5EF4-FFF2-40B4-BE49-F238E27FC236}">
                    <a16:creationId xmlns:a16="http://schemas.microsoft.com/office/drawing/2014/main" id="{3E8C087E-E7F8-44FF-9F6F-FCFA7B743F3B}"/>
                  </a:ext>
                </a:extLst>
              </p:cNvPr>
              <p:cNvSpPr/>
              <p:nvPr/>
            </p:nvSpPr>
            <p:spPr bwMode="auto">
              <a:xfrm>
                <a:off x="5097435" y="2417470"/>
                <a:ext cx="1147575" cy="114757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00B05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</p:grp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922821CD-FF91-4FED-852A-7985840DD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421720" y="1696456"/>
              <a:ext cx="466973" cy="466973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0901" y="5296130"/>
            <a:ext cx="2818770" cy="1074488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/>
              <a:t>Basic Technical Support Services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Phone 5*8hours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Email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5486768" y="3995725"/>
            <a:ext cx="677007" cy="1114977"/>
            <a:chOff x="7200695" y="1563638"/>
            <a:chExt cx="718790" cy="1201125"/>
          </a:xfrm>
        </p:grpSpPr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B5B571DD-9888-4FCF-9288-987B3C2689A2}"/>
                </a:ext>
              </a:extLst>
            </p:cNvPr>
            <p:cNvGrpSpPr/>
            <p:nvPr/>
          </p:nvGrpSpPr>
          <p:grpSpPr>
            <a:xfrm>
              <a:off x="7200695" y="1563638"/>
              <a:ext cx="718790" cy="1201125"/>
              <a:chOff x="6991813" y="2078294"/>
              <a:chExt cx="1147575" cy="1907164"/>
            </a:xfrm>
          </p:grpSpPr>
          <p:sp>
            <p:nvSpPr>
              <p:cNvPr id="35" name="îSḻíḑe">
                <a:extLst>
                  <a:ext uri="{FF2B5EF4-FFF2-40B4-BE49-F238E27FC236}">
                    <a16:creationId xmlns:a16="http://schemas.microsoft.com/office/drawing/2014/main" id="{CF616801-3316-4565-BD77-631FDD26CD06}"/>
                  </a:ext>
                </a:extLst>
              </p:cNvPr>
              <p:cNvSpPr/>
              <p:nvPr/>
            </p:nvSpPr>
            <p:spPr bwMode="auto">
              <a:xfrm rot="3952631" flipH="1">
                <a:off x="7208146" y="3137750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accent4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36" name="îṡľîḑé">
                <a:extLst>
                  <a:ext uri="{FF2B5EF4-FFF2-40B4-BE49-F238E27FC236}">
                    <a16:creationId xmlns:a16="http://schemas.microsoft.com/office/drawing/2014/main" id="{C12D169D-BB6F-4BF2-AF29-BB10CA393803}"/>
                  </a:ext>
                </a:extLst>
              </p:cNvPr>
              <p:cNvSpPr/>
              <p:nvPr/>
            </p:nvSpPr>
            <p:spPr bwMode="auto">
              <a:xfrm rot="17647369">
                <a:off x="6707171" y="3137751"/>
                <a:ext cx="1215884" cy="479529"/>
              </a:xfrm>
              <a:prstGeom prst="notchedRightArrow">
                <a:avLst>
                  <a:gd name="adj1" fmla="val 100000"/>
                  <a:gd name="adj2" fmla="val 58021"/>
                </a:avLst>
              </a:prstGeom>
              <a:solidFill>
                <a:schemeClr val="accent4"/>
              </a:solidFill>
              <a:ln w="19050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  <p:sp>
            <p:nvSpPr>
              <p:cNvPr id="37" name="ïṡľiḋé">
                <a:extLst>
                  <a:ext uri="{FF2B5EF4-FFF2-40B4-BE49-F238E27FC236}">
                    <a16:creationId xmlns:a16="http://schemas.microsoft.com/office/drawing/2014/main" id="{7554D2F4-8BB5-436C-A608-05659AFB6103}"/>
                  </a:ext>
                </a:extLst>
              </p:cNvPr>
              <p:cNvSpPr/>
              <p:nvPr/>
            </p:nvSpPr>
            <p:spPr bwMode="auto">
              <a:xfrm>
                <a:off x="6991813" y="2078294"/>
                <a:ext cx="1147575" cy="1147576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accent4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 defTabSz="1195245"/>
                <a:endParaRPr sz="1765">
                  <a:solidFill>
                    <a:prstClr val="black"/>
                  </a:solidFill>
                  <a:latin typeface="Calibri"/>
                  <a:ea typeface="微软雅黑"/>
                </a:endParaRPr>
              </a:p>
            </p:txBody>
          </p:sp>
        </p:grp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F05B60B-BA0F-4A0F-BC73-A9EE245A3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285259" y="1636543"/>
              <a:ext cx="587426" cy="587426"/>
            </a:xfrm>
            <a:prstGeom prst="rect">
              <a:avLst/>
            </a:prstGeom>
          </p:spPr>
        </p:pic>
      </p:grpSp>
      <p:sp>
        <p:nvSpPr>
          <p:cNvPr id="32" name="文本框 31"/>
          <p:cNvSpPr txBox="1"/>
          <p:nvPr/>
        </p:nvSpPr>
        <p:spPr>
          <a:xfrm>
            <a:off x="4455437" y="5217968"/>
            <a:ext cx="3682329" cy="1328403"/>
          </a:xfrm>
          <a:prstGeom prst="rect">
            <a:avLst/>
          </a:prstGeom>
          <a:noFill/>
        </p:spPr>
        <p:txBody>
          <a:bodyPr wrap="square" lIns="179285" tIns="143428" rIns="179285" bIns="1434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b="1" dirty="0"/>
              <a:t>Software Support &amp; Upgrading Service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3 years free(Baseline)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1 years free( Customization version 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Upgrading service</a:t>
            </a:r>
          </a:p>
        </p:txBody>
      </p:sp>
      <p:graphicFrame>
        <p:nvGraphicFramePr>
          <p:cNvPr id="39" name="表格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300546"/>
              </p:ext>
            </p:extLst>
          </p:nvPr>
        </p:nvGraphicFramePr>
        <p:xfrm>
          <a:off x="848584" y="1563607"/>
          <a:ext cx="10356664" cy="1984654"/>
        </p:xfrm>
        <a:graphic>
          <a:graphicData uri="http://schemas.openxmlformats.org/drawingml/2006/table">
            <a:tbl>
              <a:tblPr/>
              <a:tblGrid>
                <a:gridCol w="1577419">
                  <a:extLst>
                    <a:ext uri="{9D8B030D-6E8A-4147-A177-3AD203B41FA5}">
                      <a16:colId xmlns:a16="http://schemas.microsoft.com/office/drawing/2014/main" val="418786138"/>
                    </a:ext>
                  </a:extLst>
                </a:gridCol>
                <a:gridCol w="2689372">
                  <a:extLst>
                    <a:ext uri="{9D8B030D-6E8A-4147-A177-3AD203B41FA5}">
                      <a16:colId xmlns:a16="http://schemas.microsoft.com/office/drawing/2014/main" val="3459937328"/>
                    </a:ext>
                  </a:extLst>
                </a:gridCol>
                <a:gridCol w="4590031">
                  <a:extLst>
                    <a:ext uri="{9D8B030D-6E8A-4147-A177-3AD203B41FA5}">
                      <a16:colId xmlns:a16="http://schemas.microsoft.com/office/drawing/2014/main" val="2520855050"/>
                    </a:ext>
                  </a:extLst>
                </a:gridCol>
                <a:gridCol w="1499842">
                  <a:extLst>
                    <a:ext uri="{9D8B030D-6E8A-4147-A177-3AD203B41FA5}">
                      <a16:colId xmlns:a16="http://schemas.microsoft.com/office/drawing/2014/main" val="3131480889"/>
                    </a:ext>
                  </a:extLst>
                </a:gridCol>
              </a:tblGrid>
              <a:tr h="28352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Product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Model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Description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PN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3B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221002"/>
                  </a:ext>
                </a:extLst>
              </a:tr>
              <a:tr h="56704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Base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DHI-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MobileCenter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-Base-License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Mobile Center base package license with </a:t>
                      </a:r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16</a:t>
                      </a:r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auto register video channels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2.9.03.01.10052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654114"/>
                  </a:ext>
                </a:extLst>
              </a:tr>
              <a:tr h="56704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Channel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DHI-MobileCenter-Video-Channel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Auto register video channel license(one license per channel)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2.9.02.07.10004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3020857"/>
                  </a:ext>
                </a:extLst>
              </a:tr>
              <a:tr h="567044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Unicode MS"/>
                          <a:ea typeface="宋体" panose="02010600030101010101" pitchFamily="2" charset="-122"/>
                        </a:rPr>
                        <a:t>Customization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dirty="0">
                          <a:effectLst/>
                        </a:rPr>
                        <a:t>CUS-DAE-SOFTPLATFORM-OVERSEA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dirty="0">
                          <a:effectLst/>
                        </a:rPr>
                        <a:t>Custom Development Service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zh-CN" sz="1100" dirty="0">
                          <a:effectLst/>
                        </a:rPr>
                        <a:t>2.0.03.01.0437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Arial Unicode MS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914891"/>
                  </a:ext>
                </a:extLst>
              </a:tr>
            </a:tbl>
          </a:graphicData>
        </a:graphic>
      </p:graphicFrame>
      <p:sp>
        <p:nvSpPr>
          <p:cNvPr id="40" name="îSľídê">
            <a:extLst>
              <a:ext uri="{FF2B5EF4-FFF2-40B4-BE49-F238E27FC236}">
                <a16:creationId xmlns:a16="http://schemas.microsoft.com/office/drawing/2014/main" id="{295FEF84-B090-45B0-B505-6C095F5B9C79}"/>
              </a:ext>
            </a:extLst>
          </p:cNvPr>
          <p:cNvSpPr txBox="1"/>
          <p:nvPr/>
        </p:nvSpPr>
        <p:spPr bwMode="auto">
          <a:xfrm>
            <a:off x="848584" y="1102659"/>
            <a:ext cx="1200496" cy="405963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txBody>
          <a:bodyPr wrap="square" lIns="121920" tIns="60960" rIns="121920" bIns="6096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1600" b="1" dirty="0">
                <a:solidFill>
                  <a:schemeClr val="bg1"/>
                </a:solidFill>
              </a:rPr>
              <a:t>Product</a:t>
            </a:r>
          </a:p>
        </p:txBody>
      </p:sp>
      <p:sp>
        <p:nvSpPr>
          <p:cNvPr id="41" name="îSľídê">
            <a:extLst>
              <a:ext uri="{FF2B5EF4-FFF2-40B4-BE49-F238E27FC236}">
                <a16:creationId xmlns:a16="http://schemas.microsoft.com/office/drawing/2014/main" id="{295FEF84-B090-45B0-B505-6C095F5B9C79}"/>
              </a:ext>
            </a:extLst>
          </p:cNvPr>
          <p:cNvSpPr txBox="1"/>
          <p:nvPr/>
        </p:nvSpPr>
        <p:spPr bwMode="auto">
          <a:xfrm>
            <a:off x="848584" y="3602643"/>
            <a:ext cx="1200496" cy="405963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txBody>
          <a:bodyPr wrap="square" lIns="121920" tIns="60960" rIns="121920" bIns="6096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altLang="zh-CN" sz="1600" b="1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6" name="矩形 5"/>
          <p:cNvSpPr/>
          <p:nvPr/>
        </p:nvSpPr>
        <p:spPr>
          <a:xfrm>
            <a:off x="2098255" y="3702594"/>
            <a:ext cx="2347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i="1" u="sng" dirty="0">
                <a:solidFill>
                  <a:srgbClr val="13B3D3"/>
                </a:solidFill>
              </a:rPr>
              <a:t>Consistent with DSS series</a:t>
            </a:r>
          </a:p>
        </p:txBody>
      </p:sp>
      <p:sp>
        <p:nvSpPr>
          <p:cNvPr id="30" name="矩形 29"/>
          <p:cNvSpPr/>
          <p:nvPr/>
        </p:nvSpPr>
        <p:spPr>
          <a:xfrm>
            <a:off x="6803545" y="1170068"/>
            <a:ext cx="15199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i="1" u="sng" dirty="0">
                <a:solidFill>
                  <a:srgbClr val="FF0000"/>
                </a:solidFill>
              </a:rPr>
              <a:t>From 64 to 16</a:t>
            </a:r>
            <a:endParaRPr lang="zh-CN" altLang="en-US" sz="1600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9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 hidden="1">
            <a:extLst>
              <a:ext uri="{FF2B5EF4-FFF2-40B4-BE49-F238E27FC236}">
                <a16:creationId xmlns:a16="http://schemas.microsoft.com/office/drawing/2014/main" id="{A6A819F1-33AF-45D7-8BF6-2B0A9769CAD4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0969869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347" imgH="348" progId="TCLayout.ActiveDocument.1">
                  <p:embed/>
                </p:oleObj>
              </mc:Choice>
              <mc:Fallback>
                <p:oleObj name="think-cell Slide" r:id="rId7" imgW="347" imgH="348" progId="TCLayout.ActiveDocument.1">
                  <p:embed/>
                  <p:pic>
                    <p:nvPicPr>
                      <p:cNvPr id="3" name="对象 2" hidden="1">
                        <a:extLst>
                          <a:ext uri="{FF2B5EF4-FFF2-40B4-BE49-F238E27FC236}">
                            <a16:creationId xmlns:a16="http://schemas.microsoft.com/office/drawing/2014/main" id="{A6A819F1-33AF-45D7-8BF6-2B0A9769CA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FF51F16D-1BAD-46EE-A6F4-B8B94C9DF62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2400" dirty="0"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9600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Th</a:t>
            </a:r>
            <a:r>
              <a:rPr lang="en-US" altLang="zh-CN" sz="100" b="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 </a:t>
            </a:r>
            <a:r>
              <a:rPr lang="en-US" altLang="zh-CN" sz="9600" b="0" dirty="0" err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  <a:t>anks</a:t>
            </a:r>
            <a:br>
              <a:rPr lang="en-US" altLang="zh-CN" sz="9600" b="0" dirty="0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1"/>
                </a:gradFill>
                <a:latin typeface="Impact" panose="020B0806030902050204" pitchFamily="34" charset="0"/>
              </a:rPr>
            </a:br>
            <a:r>
              <a:rPr lang="en-US" altLang="zh-CN" sz="2700" dirty="0"/>
              <a:t>Mobile Center</a:t>
            </a:r>
            <a:endParaRPr lang="zh-CN" altLang="en-US" sz="2700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E2271DB-50A2-43EB-852F-0661DEFA227E}"/>
              </a:ext>
            </a:extLst>
          </p:cNvPr>
          <p:cNvCxnSpPr/>
          <p:nvPr/>
        </p:nvCxnSpPr>
        <p:spPr>
          <a:xfrm flipH="1">
            <a:off x="5927271" y="3951515"/>
            <a:ext cx="545374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5"/>
          <p:cNvGrpSpPr>
            <a:grpSpLocks noChangeAspect="1"/>
          </p:cNvGrpSpPr>
          <p:nvPr/>
        </p:nvGrpSpPr>
        <p:grpSpPr bwMode="auto">
          <a:xfrm>
            <a:off x="543717" y="813749"/>
            <a:ext cx="1155386" cy="345569"/>
            <a:chOff x="-2036" y="779"/>
            <a:chExt cx="3534" cy="1057"/>
          </a:xfrm>
        </p:grpSpPr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-2036" y="779"/>
              <a:ext cx="1504" cy="1051"/>
            </a:xfrm>
            <a:custGeom>
              <a:avLst/>
              <a:gdLst>
                <a:gd name="T0" fmla="*/ 5881 w 7522"/>
                <a:gd name="T1" fmla="*/ 1666 h 5256"/>
                <a:gd name="T2" fmla="*/ 5805 w 7522"/>
                <a:gd name="T3" fmla="*/ 1300 h 5256"/>
                <a:gd name="T4" fmla="*/ 5684 w 7522"/>
                <a:gd name="T5" fmla="*/ 1011 h 5256"/>
                <a:gd name="T6" fmla="*/ 5586 w 7522"/>
                <a:gd name="T7" fmla="*/ 844 h 5256"/>
                <a:gd name="T8" fmla="*/ 5079 w 7522"/>
                <a:gd name="T9" fmla="*/ 353 h 5256"/>
                <a:gd name="T10" fmla="*/ 4404 w 7522"/>
                <a:gd name="T11" fmla="*/ 72 h 5256"/>
                <a:gd name="T12" fmla="*/ 3616 w 7522"/>
                <a:gd name="T13" fmla="*/ 3 h 5256"/>
                <a:gd name="T14" fmla="*/ 2769 w 7522"/>
                <a:gd name="T15" fmla="*/ 151 h 5256"/>
                <a:gd name="T16" fmla="*/ 1915 w 7522"/>
                <a:gd name="T17" fmla="*/ 518 h 5256"/>
                <a:gd name="T18" fmla="*/ 1135 w 7522"/>
                <a:gd name="T19" fmla="*/ 1086 h 5256"/>
                <a:gd name="T20" fmla="*/ 540 w 7522"/>
                <a:gd name="T21" fmla="*/ 1770 h 5256"/>
                <a:gd name="T22" fmla="*/ 157 w 7522"/>
                <a:gd name="T23" fmla="*/ 2515 h 5256"/>
                <a:gd name="T24" fmla="*/ 2 w 7522"/>
                <a:gd name="T25" fmla="*/ 3269 h 5256"/>
                <a:gd name="T26" fmla="*/ 95 w 7522"/>
                <a:gd name="T27" fmla="*/ 3979 h 5256"/>
                <a:gd name="T28" fmla="*/ 444 w 7522"/>
                <a:gd name="T29" fmla="*/ 4584 h 5256"/>
                <a:gd name="T30" fmla="*/ 983 w 7522"/>
                <a:gd name="T31" fmla="*/ 4998 h 5256"/>
                <a:gd name="T32" fmla="*/ 1659 w 7522"/>
                <a:gd name="T33" fmla="*/ 5219 h 5256"/>
                <a:gd name="T34" fmla="*/ 2427 w 7522"/>
                <a:gd name="T35" fmla="*/ 5242 h 5256"/>
                <a:gd name="T36" fmla="*/ 3240 w 7522"/>
                <a:gd name="T37" fmla="*/ 5066 h 5256"/>
                <a:gd name="T38" fmla="*/ 4051 w 7522"/>
                <a:gd name="T39" fmla="*/ 4692 h 5256"/>
                <a:gd name="T40" fmla="*/ 3482 w 7522"/>
                <a:gd name="T41" fmla="*/ 4729 h 5256"/>
                <a:gd name="T42" fmla="*/ 2798 w 7522"/>
                <a:gd name="T43" fmla="*/ 4881 h 5256"/>
                <a:gd name="T44" fmla="*/ 2148 w 7522"/>
                <a:gd name="T45" fmla="*/ 4870 h 5256"/>
                <a:gd name="T46" fmla="*/ 1566 w 7522"/>
                <a:gd name="T47" fmla="*/ 4698 h 5256"/>
                <a:gd name="T48" fmla="*/ 1091 w 7522"/>
                <a:gd name="T49" fmla="*/ 4368 h 5256"/>
                <a:gd name="T50" fmla="*/ 758 w 7522"/>
                <a:gd name="T51" fmla="*/ 3866 h 5256"/>
                <a:gd name="T52" fmla="*/ 634 w 7522"/>
                <a:gd name="T53" fmla="*/ 3254 h 5256"/>
                <a:gd name="T54" fmla="*/ 727 w 7522"/>
                <a:gd name="T55" fmla="*/ 2601 h 5256"/>
                <a:gd name="T56" fmla="*/ 1020 w 7522"/>
                <a:gd name="T57" fmla="*/ 1951 h 5256"/>
                <a:gd name="T58" fmla="*/ 1501 w 7522"/>
                <a:gd name="T59" fmla="*/ 1347 h 5256"/>
                <a:gd name="T60" fmla="*/ 2151 w 7522"/>
                <a:gd name="T61" fmla="*/ 835 h 5256"/>
                <a:gd name="T62" fmla="*/ 2884 w 7522"/>
                <a:gd name="T63" fmla="*/ 488 h 5256"/>
                <a:gd name="T64" fmla="*/ 3620 w 7522"/>
                <a:gd name="T65" fmla="*/ 333 h 5256"/>
                <a:gd name="T66" fmla="*/ 4316 w 7522"/>
                <a:gd name="T67" fmla="*/ 367 h 5256"/>
                <a:gd name="T68" fmla="*/ 4921 w 7522"/>
                <a:gd name="T69" fmla="*/ 589 h 5256"/>
                <a:gd name="T70" fmla="*/ 5390 w 7522"/>
                <a:gd name="T71" fmla="*/ 997 h 5256"/>
                <a:gd name="T72" fmla="*/ 5564 w 7522"/>
                <a:gd name="T73" fmla="*/ 1275 h 5256"/>
                <a:gd name="T74" fmla="*/ 5656 w 7522"/>
                <a:gd name="T75" fmla="*/ 1521 h 5256"/>
                <a:gd name="T76" fmla="*/ 5704 w 7522"/>
                <a:gd name="T77" fmla="*/ 1781 h 5256"/>
                <a:gd name="T78" fmla="*/ 5715 w 7522"/>
                <a:gd name="T79" fmla="*/ 2057 h 5256"/>
                <a:gd name="T80" fmla="*/ 5691 w 7522"/>
                <a:gd name="T81" fmla="*/ 2347 h 5256"/>
                <a:gd name="T82" fmla="*/ 5628 w 7522"/>
                <a:gd name="T83" fmla="*/ 2659 h 5256"/>
                <a:gd name="T84" fmla="*/ 5522 w 7522"/>
                <a:gd name="T85" fmla="*/ 2964 h 5256"/>
                <a:gd name="T86" fmla="*/ 5379 w 7522"/>
                <a:gd name="T87" fmla="*/ 3251 h 5256"/>
                <a:gd name="T88" fmla="*/ 5195 w 7522"/>
                <a:gd name="T89" fmla="*/ 3523 h 5256"/>
                <a:gd name="T90" fmla="*/ 4966 w 7522"/>
                <a:gd name="T91" fmla="*/ 3778 h 5256"/>
                <a:gd name="T92" fmla="*/ 4762 w 7522"/>
                <a:gd name="T93" fmla="*/ 3986 h 5256"/>
                <a:gd name="T94" fmla="*/ 4896 w 7522"/>
                <a:gd name="T95" fmla="*/ 4007 h 5256"/>
                <a:gd name="T96" fmla="*/ 5044 w 7522"/>
                <a:gd name="T97" fmla="*/ 4024 h 5256"/>
                <a:gd name="T98" fmla="*/ 5185 w 7522"/>
                <a:gd name="T99" fmla="*/ 4025 h 5256"/>
                <a:gd name="T100" fmla="*/ 5295 w 7522"/>
                <a:gd name="T101" fmla="*/ 4017 h 5256"/>
                <a:gd name="T102" fmla="*/ 5330 w 7522"/>
                <a:gd name="T103" fmla="*/ 4015 h 5256"/>
                <a:gd name="T104" fmla="*/ 5374 w 7522"/>
                <a:gd name="T105" fmla="*/ 4010 h 5256"/>
                <a:gd name="T106" fmla="*/ 5460 w 7522"/>
                <a:gd name="T107" fmla="*/ 3992 h 5256"/>
                <a:gd name="T108" fmla="*/ 5757 w 7522"/>
                <a:gd name="T109" fmla="*/ 3892 h 5256"/>
                <a:gd name="T110" fmla="*/ 6025 w 7522"/>
                <a:gd name="T111" fmla="*/ 3738 h 5256"/>
                <a:gd name="T112" fmla="*/ 6256 w 7522"/>
                <a:gd name="T113" fmla="*/ 3535 h 5256"/>
                <a:gd name="T114" fmla="*/ 6443 w 7522"/>
                <a:gd name="T115" fmla="*/ 3291 h 5256"/>
                <a:gd name="T116" fmla="*/ 6578 w 7522"/>
                <a:gd name="T117" fmla="*/ 3014 h 5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522" h="5256">
                  <a:moveTo>
                    <a:pt x="6594" y="2964"/>
                  </a:moveTo>
                  <a:lnTo>
                    <a:pt x="7522" y="88"/>
                  </a:lnTo>
                  <a:lnTo>
                    <a:pt x="6439" y="88"/>
                  </a:lnTo>
                  <a:lnTo>
                    <a:pt x="5890" y="1793"/>
                  </a:lnTo>
                  <a:lnTo>
                    <a:pt x="5886" y="1730"/>
                  </a:lnTo>
                  <a:lnTo>
                    <a:pt x="5881" y="1666"/>
                  </a:lnTo>
                  <a:lnTo>
                    <a:pt x="5873" y="1605"/>
                  </a:lnTo>
                  <a:lnTo>
                    <a:pt x="5863" y="1542"/>
                  </a:lnTo>
                  <a:lnTo>
                    <a:pt x="5852" y="1481"/>
                  </a:lnTo>
                  <a:lnTo>
                    <a:pt x="5838" y="1419"/>
                  </a:lnTo>
                  <a:lnTo>
                    <a:pt x="5822" y="1360"/>
                  </a:lnTo>
                  <a:lnTo>
                    <a:pt x="5805" y="1300"/>
                  </a:lnTo>
                  <a:lnTo>
                    <a:pt x="5785" y="1240"/>
                  </a:lnTo>
                  <a:lnTo>
                    <a:pt x="5763" y="1182"/>
                  </a:lnTo>
                  <a:lnTo>
                    <a:pt x="5739" y="1125"/>
                  </a:lnTo>
                  <a:lnTo>
                    <a:pt x="5713" y="1067"/>
                  </a:lnTo>
                  <a:lnTo>
                    <a:pt x="5699" y="1038"/>
                  </a:lnTo>
                  <a:lnTo>
                    <a:pt x="5684" y="1011"/>
                  </a:lnTo>
                  <a:lnTo>
                    <a:pt x="5669" y="982"/>
                  </a:lnTo>
                  <a:lnTo>
                    <a:pt x="5653" y="955"/>
                  </a:lnTo>
                  <a:lnTo>
                    <a:pt x="5638" y="927"/>
                  </a:lnTo>
                  <a:lnTo>
                    <a:pt x="5621" y="899"/>
                  </a:lnTo>
                  <a:lnTo>
                    <a:pt x="5604" y="872"/>
                  </a:lnTo>
                  <a:lnTo>
                    <a:pt x="5586" y="844"/>
                  </a:lnTo>
                  <a:lnTo>
                    <a:pt x="5515" y="748"/>
                  </a:lnTo>
                  <a:lnTo>
                    <a:pt x="5439" y="658"/>
                  </a:lnTo>
                  <a:lnTo>
                    <a:pt x="5357" y="573"/>
                  </a:lnTo>
                  <a:lnTo>
                    <a:pt x="5269" y="493"/>
                  </a:lnTo>
                  <a:lnTo>
                    <a:pt x="5176" y="420"/>
                  </a:lnTo>
                  <a:lnTo>
                    <a:pt x="5079" y="353"/>
                  </a:lnTo>
                  <a:lnTo>
                    <a:pt x="4976" y="291"/>
                  </a:lnTo>
                  <a:lnTo>
                    <a:pt x="4870" y="235"/>
                  </a:lnTo>
                  <a:lnTo>
                    <a:pt x="4759" y="185"/>
                  </a:lnTo>
                  <a:lnTo>
                    <a:pt x="4645" y="141"/>
                  </a:lnTo>
                  <a:lnTo>
                    <a:pt x="4526" y="104"/>
                  </a:lnTo>
                  <a:lnTo>
                    <a:pt x="4404" y="72"/>
                  </a:lnTo>
                  <a:lnTo>
                    <a:pt x="4279" y="45"/>
                  </a:lnTo>
                  <a:lnTo>
                    <a:pt x="4151" y="25"/>
                  </a:lnTo>
                  <a:lnTo>
                    <a:pt x="4021" y="11"/>
                  </a:lnTo>
                  <a:lnTo>
                    <a:pt x="3889" y="2"/>
                  </a:lnTo>
                  <a:lnTo>
                    <a:pt x="3753" y="0"/>
                  </a:lnTo>
                  <a:lnTo>
                    <a:pt x="3616" y="3"/>
                  </a:lnTo>
                  <a:lnTo>
                    <a:pt x="3478" y="13"/>
                  </a:lnTo>
                  <a:lnTo>
                    <a:pt x="3337" y="29"/>
                  </a:lnTo>
                  <a:lnTo>
                    <a:pt x="3196" y="51"/>
                  </a:lnTo>
                  <a:lnTo>
                    <a:pt x="3054" y="78"/>
                  </a:lnTo>
                  <a:lnTo>
                    <a:pt x="2911" y="111"/>
                  </a:lnTo>
                  <a:lnTo>
                    <a:pt x="2769" y="151"/>
                  </a:lnTo>
                  <a:lnTo>
                    <a:pt x="2625" y="198"/>
                  </a:lnTo>
                  <a:lnTo>
                    <a:pt x="2482" y="249"/>
                  </a:lnTo>
                  <a:lnTo>
                    <a:pt x="2339" y="307"/>
                  </a:lnTo>
                  <a:lnTo>
                    <a:pt x="2197" y="371"/>
                  </a:lnTo>
                  <a:lnTo>
                    <a:pt x="2055" y="441"/>
                  </a:lnTo>
                  <a:lnTo>
                    <a:pt x="1915" y="518"/>
                  </a:lnTo>
                  <a:lnTo>
                    <a:pt x="1777" y="600"/>
                  </a:lnTo>
                  <a:lnTo>
                    <a:pt x="1640" y="689"/>
                  </a:lnTo>
                  <a:lnTo>
                    <a:pt x="1505" y="782"/>
                  </a:lnTo>
                  <a:lnTo>
                    <a:pt x="1377" y="881"/>
                  </a:lnTo>
                  <a:lnTo>
                    <a:pt x="1253" y="981"/>
                  </a:lnTo>
                  <a:lnTo>
                    <a:pt x="1135" y="1086"/>
                  </a:lnTo>
                  <a:lnTo>
                    <a:pt x="1023" y="1194"/>
                  </a:lnTo>
                  <a:lnTo>
                    <a:pt x="914" y="1304"/>
                  </a:lnTo>
                  <a:lnTo>
                    <a:pt x="813" y="1418"/>
                  </a:lnTo>
                  <a:lnTo>
                    <a:pt x="717" y="1533"/>
                  </a:lnTo>
                  <a:lnTo>
                    <a:pt x="625" y="1651"/>
                  </a:lnTo>
                  <a:lnTo>
                    <a:pt x="540" y="1770"/>
                  </a:lnTo>
                  <a:lnTo>
                    <a:pt x="462" y="1892"/>
                  </a:lnTo>
                  <a:lnTo>
                    <a:pt x="389" y="2015"/>
                  </a:lnTo>
                  <a:lnTo>
                    <a:pt x="321" y="2139"/>
                  </a:lnTo>
                  <a:lnTo>
                    <a:pt x="261" y="2263"/>
                  </a:lnTo>
                  <a:lnTo>
                    <a:pt x="205" y="2389"/>
                  </a:lnTo>
                  <a:lnTo>
                    <a:pt x="157" y="2515"/>
                  </a:lnTo>
                  <a:lnTo>
                    <a:pt x="115" y="2642"/>
                  </a:lnTo>
                  <a:lnTo>
                    <a:pt x="78" y="2768"/>
                  </a:lnTo>
                  <a:lnTo>
                    <a:pt x="50" y="2895"/>
                  </a:lnTo>
                  <a:lnTo>
                    <a:pt x="28" y="3020"/>
                  </a:lnTo>
                  <a:lnTo>
                    <a:pt x="11" y="3145"/>
                  </a:lnTo>
                  <a:lnTo>
                    <a:pt x="2" y="3269"/>
                  </a:lnTo>
                  <a:lnTo>
                    <a:pt x="0" y="3391"/>
                  </a:lnTo>
                  <a:lnTo>
                    <a:pt x="4" y="3513"/>
                  </a:lnTo>
                  <a:lnTo>
                    <a:pt x="17" y="3633"/>
                  </a:lnTo>
                  <a:lnTo>
                    <a:pt x="35" y="3750"/>
                  </a:lnTo>
                  <a:lnTo>
                    <a:pt x="62" y="3866"/>
                  </a:lnTo>
                  <a:lnTo>
                    <a:pt x="95" y="3979"/>
                  </a:lnTo>
                  <a:lnTo>
                    <a:pt x="136" y="4090"/>
                  </a:lnTo>
                  <a:lnTo>
                    <a:pt x="184" y="4197"/>
                  </a:lnTo>
                  <a:lnTo>
                    <a:pt x="241" y="4302"/>
                  </a:lnTo>
                  <a:lnTo>
                    <a:pt x="304" y="4403"/>
                  </a:lnTo>
                  <a:lnTo>
                    <a:pt x="372" y="4496"/>
                  </a:lnTo>
                  <a:lnTo>
                    <a:pt x="444" y="4584"/>
                  </a:lnTo>
                  <a:lnTo>
                    <a:pt x="522" y="4667"/>
                  </a:lnTo>
                  <a:lnTo>
                    <a:pt x="605" y="4744"/>
                  </a:lnTo>
                  <a:lnTo>
                    <a:pt x="694" y="4816"/>
                  </a:lnTo>
                  <a:lnTo>
                    <a:pt x="785" y="4882"/>
                  </a:lnTo>
                  <a:lnTo>
                    <a:pt x="881" y="4943"/>
                  </a:lnTo>
                  <a:lnTo>
                    <a:pt x="983" y="4998"/>
                  </a:lnTo>
                  <a:lnTo>
                    <a:pt x="1087" y="5049"/>
                  </a:lnTo>
                  <a:lnTo>
                    <a:pt x="1195" y="5094"/>
                  </a:lnTo>
                  <a:lnTo>
                    <a:pt x="1306" y="5133"/>
                  </a:lnTo>
                  <a:lnTo>
                    <a:pt x="1421" y="5167"/>
                  </a:lnTo>
                  <a:lnTo>
                    <a:pt x="1538" y="5196"/>
                  </a:lnTo>
                  <a:lnTo>
                    <a:pt x="1659" y="5219"/>
                  </a:lnTo>
                  <a:lnTo>
                    <a:pt x="1782" y="5236"/>
                  </a:lnTo>
                  <a:lnTo>
                    <a:pt x="1907" y="5247"/>
                  </a:lnTo>
                  <a:lnTo>
                    <a:pt x="2035" y="5255"/>
                  </a:lnTo>
                  <a:lnTo>
                    <a:pt x="2165" y="5256"/>
                  </a:lnTo>
                  <a:lnTo>
                    <a:pt x="2295" y="5252"/>
                  </a:lnTo>
                  <a:lnTo>
                    <a:pt x="2427" y="5242"/>
                  </a:lnTo>
                  <a:lnTo>
                    <a:pt x="2561" y="5227"/>
                  </a:lnTo>
                  <a:lnTo>
                    <a:pt x="2696" y="5206"/>
                  </a:lnTo>
                  <a:lnTo>
                    <a:pt x="2832" y="5179"/>
                  </a:lnTo>
                  <a:lnTo>
                    <a:pt x="2967" y="5147"/>
                  </a:lnTo>
                  <a:lnTo>
                    <a:pt x="3103" y="5110"/>
                  </a:lnTo>
                  <a:lnTo>
                    <a:pt x="3240" y="5066"/>
                  </a:lnTo>
                  <a:lnTo>
                    <a:pt x="3377" y="5018"/>
                  </a:lnTo>
                  <a:lnTo>
                    <a:pt x="3513" y="4964"/>
                  </a:lnTo>
                  <a:lnTo>
                    <a:pt x="3649" y="4904"/>
                  </a:lnTo>
                  <a:lnTo>
                    <a:pt x="3784" y="4839"/>
                  </a:lnTo>
                  <a:lnTo>
                    <a:pt x="3917" y="4769"/>
                  </a:lnTo>
                  <a:lnTo>
                    <a:pt x="4051" y="4692"/>
                  </a:lnTo>
                  <a:lnTo>
                    <a:pt x="4051" y="4477"/>
                  </a:lnTo>
                  <a:lnTo>
                    <a:pt x="3938" y="4537"/>
                  </a:lnTo>
                  <a:lnTo>
                    <a:pt x="3824" y="4592"/>
                  </a:lnTo>
                  <a:lnTo>
                    <a:pt x="3711" y="4642"/>
                  </a:lnTo>
                  <a:lnTo>
                    <a:pt x="3597" y="4688"/>
                  </a:lnTo>
                  <a:lnTo>
                    <a:pt x="3482" y="4729"/>
                  </a:lnTo>
                  <a:lnTo>
                    <a:pt x="3367" y="4765"/>
                  </a:lnTo>
                  <a:lnTo>
                    <a:pt x="3252" y="4797"/>
                  </a:lnTo>
                  <a:lnTo>
                    <a:pt x="3139" y="4825"/>
                  </a:lnTo>
                  <a:lnTo>
                    <a:pt x="3025" y="4848"/>
                  </a:lnTo>
                  <a:lnTo>
                    <a:pt x="2911" y="4867"/>
                  </a:lnTo>
                  <a:lnTo>
                    <a:pt x="2798" y="4881"/>
                  </a:lnTo>
                  <a:lnTo>
                    <a:pt x="2687" y="4890"/>
                  </a:lnTo>
                  <a:lnTo>
                    <a:pt x="2577" y="4895"/>
                  </a:lnTo>
                  <a:lnTo>
                    <a:pt x="2467" y="4895"/>
                  </a:lnTo>
                  <a:lnTo>
                    <a:pt x="2359" y="4891"/>
                  </a:lnTo>
                  <a:lnTo>
                    <a:pt x="2252" y="4883"/>
                  </a:lnTo>
                  <a:lnTo>
                    <a:pt x="2148" y="4870"/>
                  </a:lnTo>
                  <a:lnTo>
                    <a:pt x="2045" y="4852"/>
                  </a:lnTo>
                  <a:lnTo>
                    <a:pt x="1945" y="4830"/>
                  </a:lnTo>
                  <a:lnTo>
                    <a:pt x="1847" y="4804"/>
                  </a:lnTo>
                  <a:lnTo>
                    <a:pt x="1750" y="4773"/>
                  </a:lnTo>
                  <a:lnTo>
                    <a:pt x="1657" y="4738"/>
                  </a:lnTo>
                  <a:lnTo>
                    <a:pt x="1566" y="4698"/>
                  </a:lnTo>
                  <a:lnTo>
                    <a:pt x="1479" y="4654"/>
                  </a:lnTo>
                  <a:lnTo>
                    <a:pt x="1395" y="4605"/>
                  </a:lnTo>
                  <a:lnTo>
                    <a:pt x="1313" y="4553"/>
                  </a:lnTo>
                  <a:lnTo>
                    <a:pt x="1236" y="4496"/>
                  </a:lnTo>
                  <a:lnTo>
                    <a:pt x="1162" y="4434"/>
                  </a:lnTo>
                  <a:lnTo>
                    <a:pt x="1091" y="4368"/>
                  </a:lnTo>
                  <a:lnTo>
                    <a:pt x="1025" y="4297"/>
                  </a:lnTo>
                  <a:lnTo>
                    <a:pt x="963" y="4222"/>
                  </a:lnTo>
                  <a:lnTo>
                    <a:pt x="906" y="4144"/>
                  </a:lnTo>
                  <a:lnTo>
                    <a:pt x="849" y="4053"/>
                  </a:lnTo>
                  <a:lnTo>
                    <a:pt x="800" y="3961"/>
                  </a:lnTo>
                  <a:lnTo>
                    <a:pt x="758" y="3866"/>
                  </a:lnTo>
                  <a:lnTo>
                    <a:pt x="721" y="3769"/>
                  </a:lnTo>
                  <a:lnTo>
                    <a:pt x="691" y="3669"/>
                  </a:lnTo>
                  <a:lnTo>
                    <a:pt x="667" y="3568"/>
                  </a:lnTo>
                  <a:lnTo>
                    <a:pt x="650" y="3465"/>
                  </a:lnTo>
                  <a:lnTo>
                    <a:pt x="639" y="3360"/>
                  </a:lnTo>
                  <a:lnTo>
                    <a:pt x="634" y="3254"/>
                  </a:lnTo>
                  <a:lnTo>
                    <a:pt x="635" y="3147"/>
                  </a:lnTo>
                  <a:lnTo>
                    <a:pt x="642" y="3039"/>
                  </a:lnTo>
                  <a:lnTo>
                    <a:pt x="654" y="2930"/>
                  </a:lnTo>
                  <a:lnTo>
                    <a:pt x="673" y="2821"/>
                  </a:lnTo>
                  <a:lnTo>
                    <a:pt x="697" y="2710"/>
                  </a:lnTo>
                  <a:lnTo>
                    <a:pt x="727" y="2601"/>
                  </a:lnTo>
                  <a:lnTo>
                    <a:pt x="762" y="2491"/>
                  </a:lnTo>
                  <a:lnTo>
                    <a:pt x="803" y="2382"/>
                  </a:lnTo>
                  <a:lnTo>
                    <a:pt x="849" y="2273"/>
                  </a:lnTo>
                  <a:lnTo>
                    <a:pt x="901" y="2164"/>
                  </a:lnTo>
                  <a:lnTo>
                    <a:pt x="959" y="2057"/>
                  </a:lnTo>
                  <a:lnTo>
                    <a:pt x="1020" y="1951"/>
                  </a:lnTo>
                  <a:lnTo>
                    <a:pt x="1089" y="1846"/>
                  </a:lnTo>
                  <a:lnTo>
                    <a:pt x="1161" y="1743"/>
                  </a:lnTo>
                  <a:lnTo>
                    <a:pt x="1239" y="1641"/>
                  </a:lnTo>
                  <a:lnTo>
                    <a:pt x="1322" y="1541"/>
                  </a:lnTo>
                  <a:lnTo>
                    <a:pt x="1409" y="1442"/>
                  </a:lnTo>
                  <a:lnTo>
                    <a:pt x="1501" y="1347"/>
                  </a:lnTo>
                  <a:lnTo>
                    <a:pt x="1598" y="1255"/>
                  </a:lnTo>
                  <a:lnTo>
                    <a:pt x="1700" y="1164"/>
                  </a:lnTo>
                  <a:lnTo>
                    <a:pt x="1807" y="1077"/>
                  </a:lnTo>
                  <a:lnTo>
                    <a:pt x="1917" y="992"/>
                  </a:lnTo>
                  <a:lnTo>
                    <a:pt x="2032" y="912"/>
                  </a:lnTo>
                  <a:lnTo>
                    <a:pt x="2151" y="835"/>
                  </a:lnTo>
                  <a:lnTo>
                    <a:pt x="2271" y="764"/>
                  </a:lnTo>
                  <a:lnTo>
                    <a:pt x="2392" y="697"/>
                  </a:lnTo>
                  <a:lnTo>
                    <a:pt x="2514" y="638"/>
                  </a:lnTo>
                  <a:lnTo>
                    <a:pt x="2636" y="583"/>
                  </a:lnTo>
                  <a:lnTo>
                    <a:pt x="2760" y="533"/>
                  </a:lnTo>
                  <a:lnTo>
                    <a:pt x="2884" y="488"/>
                  </a:lnTo>
                  <a:lnTo>
                    <a:pt x="3007" y="449"/>
                  </a:lnTo>
                  <a:lnTo>
                    <a:pt x="3131" y="415"/>
                  </a:lnTo>
                  <a:lnTo>
                    <a:pt x="3255" y="387"/>
                  </a:lnTo>
                  <a:lnTo>
                    <a:pt x="3377" y="364"/>
                  </a:lnTo>
                  <a:lnTo>
                    <a:pt x="3500" y="345"/>
                  </a:lnTo>
                  <a:lnTo>
                    <a:pt x="3620" y="333"/>
                  </a:lnTo>
                  <a:lnTo>
                    <a:pt x="3741" y="326"/>
                  </a:lnTo>
                  <a:lnTo>
                    <a:pt x="3859" y="323"/>
                  </a:lnTo>
                  <a:lnTo>
                    <a:pt x="3976" y="327"/>
                  </a:lnTo>
                  <a:lnTo>
                    <a:pt x="4092" y="335"/>
                  </a:lnTo>
                  <a:lnTo>
                    <a:pt x="4204" y="349"/>
                  </a:lnTo>
                  <a:lnTo>
                    <a:pt x="4316" y="367"/>
                  </a:lnTo>
                  <a:lnTo>
                    <a:pt x="4424" y="392"/>
                  </a:lnTo>
                  <a:lnTo>
                    <a:pt x="4529" y="420"/>
                  </a:lnTo>
                  <a:lnTo>
                    <a:pt x="4632" y="455"/>
                  </a:lnTo>
                  <a:lnTo>
                    <a:pt x="4732" y="494"/>
                  </a:lnTo>
                  <a:lnTo>
                    <a:pt x="4828" y="540"/>
                  </a:lnTo>
                  <a:lnTo>
                    <a:pt x="4921" y="589"/>
                  </a:lnTo>
                  <a:lnTo>
                    <a:pt x="5011" y="644"/>
                  </a:lnTo>
                  <a:lnTo>
                    <a:pt x="5094" y="704"/>
                  </a:lnTo>
                  <a:lnTo>
                    <a:pt x="5176" y="769"/>
                  </a:lnTo>
                  <a:lnTo>
                    <a:pt x="5252" y="840"/>
                  </a:lnTo>
                  <a:lnTo>
                    <a:pt x="5324" y="916"/>
                  </a:lnTo>
                  <a:lnTo>
                    <a:pt x="5390" y="997"/>
                  </a:lnTo>
                  <a:lnTo>
                    <a:pt x="5452" y="1081"/>
                  </a:lnTo>
                  <a:lnTo>
                    <a:pt x="5478" y="1120"/>
                  </a:lnTo>
                  <a:lnTo>
                    <a:pt x="5501" y="1158"/>
                  </a:lnTo>
                  <a:lnTo>
                    <a:pt x="5523" y="1196"/>
                  </a:lnTo>
                  <a:lnTo>
                    <a:pt x="5544" y="1236"/>
                  </a:lnTo>
                  <a:lnTo>
                    <a:pt x="5564" y="1275"/>
                  </a:lnTo>
                  <a:lnTo>
                    <a:pt x="5583" y="1314"/>
                  </a:lnTo>
                  <a:lnTo>
                    <a:pt x="5599" y="1355"/>
                  </a:lnTo>
                  <a:lnTo>
                    <a:pt x="5616" y="1396"/>
                  </a:lnTo>
                  <a:lnTo>
                    <a:pt x="5630" y="1437"/>
                  </a:lnTo>
                  <a:lnTo>
                    <a:pt x="5643" y="1479"/>
                  </a:lnTo>
                  <a:lnTo>
                    <a:pt x="5656" y="1521"/>
                  </a:lnTo>
                  <a:lnTo>
                    <a:pt x="5667" y="1563"/>
                  </a:lnTo>
                  <a:lnTo>
                    <a:pt x="5676" y="1606"/>
                  </a:lnTo>
                  <a:lnTo>
                    <a:pt x="5685" y="1649"/>
                  </a:lnTo>
                  <a:lnTo>
                    <a:pt x="5693" y="1693"/>
                  </a:lnTo>
                  <a:lnTo>
                    <a:pt x="5699" y="1737"/>
                  </a:lnTo>
                  <a:lnTo>
                    <a:pt x="5704" y="1781"/>
                  </a:lnTo>
                  <a:lnTo>
                    <a:pt x="5709" y="1826"/>
                  </a:lnTo>
                  <a:lnTo>
                    <a:pt x="5712" y="1872"/>
                  </a:lnTo>
                  <a:lnTo>
                    <a:pt x="5714" y="1918"/>
                  </a:lnTo>
                  <a:lnTo>
                    <a:pt x="5715" y="1963"/>
                  </a:lnTo>
                  <a:lnTo>
                    <a:pt x="5715" y="2011"/>
                  </a:lnTo>
                  <a:lnTo>
                    <a:pt x="5715" y="2057"/>
                  </a:lnTo>
                  <a:lnTo>
                    <a:pt x="5713" y="2105"/>
                  </a:lnTo>
                  <a:lnTo>
                    <a:pt x="5711" y="2152"/>
                  </a:lnTo>
                  <a:lnTo>
                    <a:pt x="5707" y="2201"/>
                  </a:lnTo>
                  <a:lnTo>
                    <a:pt x="5703" y="2249"/>
                  </a:lnTo>
                  <a:lnTo>
                    <a:pt x="5697" y="2298"/>
                  </a:lnTo>
                  <a:lnTo>
                    <a:pt x="5691" y="2347"/>
                  </a:lnTo>
                  <a:lnTo>
                    <a:pt x="5684" y="2397"/>
                  </a:lnTo>
                  <a:lnTo>
                    <a:pt x="5676" y="2448"/>
                  </a:lnTo>
                  <a:lnTo>
                    <a:pt x="5668" y="2497"/>
                  </a:lnTo>
                  <a:lnTo>
                    <a:pt x="5656" y="2551"/>
                  </a:lnTo>
                  <a:lnTo>
                    <a:pt x="5642" y="2606"/>
                  </a:lnTo>
                  <a:lnTo>
                    <a:pt x="5628" y="2659"/>
                  </a:lnTo>
                  <a:lnTo>
                    <a:pt x="5612" y="2710"/>
                  </a:lnTo>
                  <a:lnTo>
                    <a:pt x="5597" y="2762"/>
                  </a:lnTo>
                  <a:lnTo>
                    <a:pt x="5579" y="2813"/>
                  </a:lnTo>
                  <a:lnTo>
                    <a:pt x="5562" y="2864"/>
                  </a:lnTo>
                  <a:lnTo>
                    <a:pt x="5543" y="2913"/>
                  </a:lnTo>
                  <a:lnTo>
                    <a:pt x="5522" y="2964"/>
                  </a:lnTo>
                  <a:lnTo>
                    <a:pt x="5501" y="3013"/>
                  </a:lnTo>
                  <a:lnTo>
                    <a:pt x="5479" y="3061"/>
                  </a:lnTo>
                  <a:lnTo>
                    <a:pt x="5456" y="3110"/>
                  </a:lnTo>
                  <a:lnTo>
                    <a:pt x="5431" y="3157"/>
                  </a:lnTo>
                  <a:lnTo>
                    <a:pt x="5406" y="3205"/>
                  </a:lnTo>
                  <a:lnTo>
                    <a:pt x="5379" y="3251"/>
                  </a:lnTo>
                  <a:lnTo>
                    <a:pt x="5352" y="3297"/>
                  </a:lnTo>
                  <a:lnTo>
                    <a:pt x="5322" y="3344"/>
                  </a:lnTo>
                  <a:lnTo>
                    <a:pt x="5292" y="3389"/>
                  </a:lnTo>
                  <a:lnTo>
                    <a:pt x="5261" y="3433"/>
                  </a:lnTo>
                  <a:lnTo>
                    <a:pt x="5228" y="3478"/>
                  </a:lnTo>
                  <a:lnTo>
                    <a:pt x="5195" y="3523"/>
                  </a:lnTo>
                  <a:lnTo>
                    <a:pt x="5160" y="3566"/>
                  </a:lnTo>
                  <a:lnTo>
                    <a:pt x="5124" y="3609"/>
                  </a:lnTo>
                  <a:lnTo>
                    <a:pt x="5087" y="3652"/>
                  </a:lnTo>
                  <a:lnTo>
                    <a:pt x="5048" y="3694"/>
                  </a:lnTo>
                  <a:lnTo>
                    <a:pt x="5008" y="3737"/>
                  </a:lnTo>
                  <a:lnTo>
                    <a:pt x="4966" y="3778"/>
                  </a:lnTo>
                  <a:lnTo>
                    <a:pt x="4924" y="3819"/>
                  </a:lnTo>
                  <a:lnTo>
                    <a:pt x="4880" y="3860"/>
                  </a:lnTo>
                  <a:lnTo>
                    <a:pt x="4835" y="3900"/>
                  </a:lnTo>
                  <a:lnTo>
                    <a:pt x="4789" y="3941"/>
                  </a:lnTo>
                  <a:lnTo>
                    <a:pt x="4740" y="3981"/>
                  </a:lnTo>
                  <a:lnTo>
                    <a:pt x="4762" y="3986"/>
                  </a:lnTo>
                  <a:lnTo>
                    <a:pt x="4785" y="3991"/>
                  </a:lnTo>
                  <a:lnTo>
                    <a:pt x="4807" y="3994"/>
                  </a:lnTo>
                  <a:lnTo>
                    <a:pt x="4829" y="3998"/>
                  </a:lnTo>
                  <a:lnTo>
                    <a:pt x="4852" y="4002"/>
                  </a:lnTo>
                  <a:lnTo>
                    <a:pt x="4874" y="4005"/>
                  </a:lnTo>
                  <a:lnTo>
                    <a:pt x="4896" y="4007"/>
                  </a:lnTo>
                  <a:lnTo>
                    <a:pt x="4918" y="4010"/>
                  </a:lnTo>
                  <a:lnTo>
                    <a:pt x="4943" y="4015"/>
                  </a:lnTo>
                  <a:lnTo>
                    <a:pt x="4969" y="4018"/>
                  </a:lnTo>
                  <a:lnTo>
                    <a:pt x="4993" y="4021"/>
                  </a:lnTo>
                  <a:lnTo>
                    <a:pt x="5018" y="4023"/>
                  </a:lnTo>
                  <a:lnTo>
                    <a:pt x="5044" y="4024"/>
                  </a:lnTo>
                  <a:lnTo>
                    <a:pt x="5068" y="4025"/>
                  </a:lnTo>
                  <a:lnTo>
                    <a:pt x="5093" y="4025"/>
                  </a:lnTo>
                  <a:lnTo>
                    <a:pt x="5119" y="4025"/>
                  </a:lnTo>
                  <a:lnTo>
                    <a:pt x="5141" y="4025"/>
                  </a:lnTo>
                  <a:lnTo>
                    <a:pt x="5163" y="4025"/>
                  </a:lnTo>
                  <a:lnTo>
                    <a:pt x="5185" y="4025"/>
                  </a:lnTo>
                  <a:lnTo>
                    <a:pt x="5207" y="4024"/>
                  </a:lnTo>
                  <a:lnTo>
                    <a:pt x="5228" y="4023"/>
                  </a:lnTo>
                  <a:lnTo>
                    <a:pt x="5249" y="4021"/>
                  </a:lnTo>
                  <a:lnTo>
                    <a:pt x="5269" y="4020"/>
                  </a:lnTo>
                  <a:lnTo>
                    <a:pt x="5289" y="4017"/>
                  </a:lnTo>
                  <a:lnTo>
                    <a:pt x="5295" y="4017"/>
                  </a:lnTo>
                  <a:lnTo>
                    <a:pt x="5297" y="4017"/>
                  </a:lnTo>
                  <a:lnTo>
                    <a:pt x="5308" y="4017"/>
                  </a:lnTo>
                  <a:lnTo>
                    <a:pt x="5319" y="4017"/>
                  </a:lnTo>
                  <a:lnTo>
                    <a:pt x="5323" y="4017"/>
                  </a:lnTo>
                  <a:lnTo>
                    <a:pt x="5326" y="4017"/>
                  </a:lnTo>
                  <a:lnTo>
                    <a:pt x="5330" y="4015"/>
                  </a:lnTo>
                  <a:lnTo>
                    <a:pt x="5334" y="4010"/>
                  </a:lnTo>
                  <a:lnTo>
                    <a:pt x="5339" y="4010"/>
                  </a:lnTo>
                  <a:lnTo>
                    <a:pt x="5348" y="4010"/>
                  </a:lnTo>
                  <a:lnTo>
                    <a:pt x="5358" y="4010"/>
                  </a:lnTo>
                  <a:lnTo>
                    <a:pt x="5363" y="4010"/>
                  </a:lnTo>
                  <a:lnTo>
                    <a:pt x="5374" y="4010"/>
                  </a:lnTo>
                  <a:lnTo>
                    <a:pt x="5378" y="4010"/>
                  </a:lnTo>
                  <a:lnTo>
                    <a:pt x="5386" y="4006"/>
                  </a:lnTo>
                  <a:lnTo>
                    <a:pt x="5393" y="4003"/>
                  </a:lnTo>
                  <a:lnTo>
                    <a:pt x="5398" y="4003"/>
                  </a:lnTo>
                  <a:lnTo>
                    <a:pt x="5408" y="4003"/>
                  </a:lnTo>
                  <a:lnTo>
                    <a:pt x="5460" y="3992"/>
                  </a:lnTo>
                  <a:lnTo>
                    <a:pt x="5511" y="3979"/>
                  </a:lnTo>
                  <a:lnTo>
                    <a:pt x="5562" y="3965"/>
                  </a:lnTo>
                  <a:lnTo>
                    <a:pt x="5611" y="3950"/>
                  </a:lnTo>
                  <a:lnTo>
                    <a:pt x="5661" y="3932"/>
                  </a:lnTo>
                  <a:lnTo>
                    <a:pt x="5710" y="3913"/>
                  </a:lnTo>
                  <a:lnTo>
                    <a:pt x="5757" y="3892"/>
                  </a:lnTo>
                  <a:lnTo>
                    <a:pt x="5803" y="3870"/>
                  </a:lnTo>
                  <a:lnTo>
                    <a:pt x="5850" y="3847"/>
                  </a:lnTo>
                  <a:lnTo>
                    <a:pt x="5895" y="3822"/>
                  </a:lnTo>
                  <a:lnTo>
                    <a:pt x="5939" y="3795"/>
                  </a:lnTo>
                  <a:lnTo>
                    <a:pt x="5982" y="3768"/>
                  </a:lnTo>
                  <a:lnTo>
                    <a:pt x="6025" y="3738"/>
                  </a:lnTo>
                  <a:lnTo>
                    <a:pt x="6066" y="3707"/>
                  </a:lnTo>
                  <a:lnTo>
                    <a:pt x="6107" y="3675"/>
                  </a:lnTo>
                  <a:lnTo>
                    <a:pt x="6146" y="3642"/>
                  </a:lnTo>
                  <a:lnTo>
                    <a:pt x="6185" y="3608"/>
                  </a:lnTo>
                  <a:lnTo>
                    <a:pt x="6221" y="3572"/>
                  </a:lnTo>
                  <a:lnTo>
                    <a:pt x="6256" y="3535"/>
                  </a:lnTo>
                  <a:lnTo>
                    <a:pt x="6291" y="3497"/>
                  </a:lnTo>
                  <a:lnTo>
                    <a:pt x="6324" y="3457"/>
                  </a:lnTo>
                  <a:lnTo>
                    <a:pt x="6356" y="3418"/>
                  </a:lnTo>
                  <a:lnTo>
                    <a:pt x="6387" y="3377"/>
                  </a:lnTo>
                  <a:lnTo>
                    <a:pt x="6415" y="3334"/>
                  </a:lnTo>
                  <a:lnTo>
                    <a:pt x="6443" y="3291"/>
                  </a:lnTo>
                  <a:lnTo>
                    <a:pt x="6469" y="3247"/>
                  </a:lnTo>
                  <a:lnTo>
                    <a:pt x="6495" y="3203"/>
                  </a:lnTo>
                  <a:lnTo>
                    <a:pt x="6518" y="3156"/>
                  </a:lnTo>
                  <a:lnTo>
                    <a:pt x="6539" y="3110"/>
                  </a:lnTo>
                  <a:lnTo>
                    <a:pt x="6559" y="3062"/>
                  </a:lnTo>
                  <a:lnTo>
                    <a:pt x="6578" y="3014"/>
                  </a:lnTo>
                  <a:lnTo>
                    <a:pt x="6594" y="2964"/>
                  </a:lnTo>
                  <a:close/>
                </a:path>
              </a:pathLst>
            </a:cu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7"/>
            <p:cNvSpPr>
              <a:spLocks noEditPoints="1"/>
            </p:cNvSpPr>
            <p:nvPr/>
          </p:nvSpPr>
          <p:spPr bwMode="auto">
            <a:xfrm>
              <a:off x="-1777" y="795"/>
              <a:ext cx="3275" cy="1041"/>
            </a:xfrm>
            <a:custGeom>
              <a:avLst/>
              <a:gdLst>
                <a:gd name="T0" fmla="*/ 4925 w 16375"/>
                <a:gd name="T1" fmla="*/ 5145 h 5203"/>
                <a:gd name="T2" fmla="*/ 4999 w 16375"/>
                <a:gd name="T3" fmla="*/ 4465 h 5203"/>
                <a:gd name="T4" fmla="*/ 5280 w 16375"/>
                <a:gd name="T5" fmla="*/ 4585 h 5203"/>
                <a:gd name="T6" fmla="*/ 4895 w 16375"/>
                <a:gd name="T7" fmla="*/ 4765 h 5203"/>
                <a:gd name="T8" fmla="*/ 5233 w 16375"/>
                <a:gd name="T9" fmla="*/ 5096 h 5203"/>
                <a:gd name="T10" fmla="*/ 2079 w 16375"/>
                <a:gd name="T11" fmla="*/ 2115 h 5203"/>
                <a:gd name="T12" fmla="*/ 2199 w 16375"/>
                <a:gd name="T13" fmla="*/ 1653 h 5203"/>
                <a:gd name="T14" fmla="*/ 2633 w 16375"/>
                <a:gd name="T15" fmla="*/ 1007 h 5203"/>
                <a:gd name="T16" fmla="*/ 3601 w 16375"/>
                <a:gd name="T17" fmla="*/ 1679 h 5203"/>
                <a:gd name="T18" fmla="*/ 3045 w 16375"/>
                <a:gd name="T19" fmla="*/ 3697 h 5203"/>
                <a:gd name="T20" fmla="*/ 1925 w 16375"/>
                <a:gd name="T21" fmla="*/ 3593 h 5203"/>
                <a:gd name="T22" fmla="*/ 2151 w 16375"/>
                <a:gd name="T23" fmla="*/ 2889 h 5203"/>
                <a:gd name="T24" fmla="*/ 327 w 16375"/>
                <a:gd name="T25" fmla="*/ 2655 h 5203"/>
                <a:gd name="T26" fmla="*/ 44 w 16375"/>
                <a:gd name="T27" fmla="*/ 3541 h 5203"/>
                <a:gd name="T28" fmla="*/ 739 w 16375"/>
                <a:gd name="T29" fmla="*/ 3942 h 5203"/>
                <a:gd name="T30" fmla="*/ 1479 w 16375"/>
                <a:gd name="T31" fmla="*/ 3328 h 5203"/>
                <a:gd name="T32" fmla="*/ 1142 w 16375"/>
                <a:gd name="T33" fmla="*/ 3025 h 5203"/>
                <a:gd name="T34" fmla="*/ 1401 w 16375"/>
                <a:gd name="T35" fmla="*/ 1109 h 5203"/>
                <a:gd name="T36" fmla="*/ 1635 w 16375"/>
                <a:gd name="T37" fmla="*/ 1843 h 5203"/>
                <a:gd name="T38" fmla="*/ 5664 w 16375"/>
                <a:gd name="T39" fmla="*/ 4758 h 5203"/>
                <a:gd name="T40" fmla="*/ 10388 w 16375"/>
                <a:gd name="T41" fmla="*/ 3882 h 5203"/>
                <a:gd name="T42" fmla="*/ 11318 w 16375"/>
                <a:gd name="T43" fmla="*/ 2702 h 5203"/>
                <a:gd name="T44" fmla="*/ 10655 w 16375"/>
                <a:gd name="T45" fmla="*/ 3115 h 5203"/>
                <a:gd name="T46" fmla="*/ 10470 w 16375"/>
                <a:gd name="T47" fmla="*/ 2772 h 5203"/>
                <a:gd name="T48" fmla="*/ 9473 w 16375"/>
                <a:gd name="T49" fmla="*/ 3786 h 5203"/>
                <a:gd name="T50" fmla="*/ 8976 w 16375"/>
                <a:gd name="T51" fmla="*/ 4517 h 5203"/>
                <a:gd name="T52" fmla="*/ 8867 w 16375"/>
                <a:gd name="T53" fmla="*/ 5185 h 5203"/>
                <a:gd name="T54" fmla="*/ 9001 w 16375"/>
                <a:gd name="T55" fmla="*/ 4908 h 5203"/>
                <a:gd name="T56" fmla="*/ 8406 w 16375"/>
                <a:gd name="T57" fmla="*/ 4747 h 5203"/>
                <a:gd name="T58" fmla="*/ 8680 w 16375"/>
                <a:gd name="T59" fmla="*/ 4538 h 5203"/>
                <a:gd name="T60" fmla="*/ 8513 w 16375"/>
                <a:gd name="T61" fmla="*/ 4940 h 5203"/>
                <a:gd name="T62" fmla="*/ 8608 w 16375"/>
                <a:gd name="T63" fmla="*/ 5178 h 5203"/>
                <a:gd name="T64" fmla="*/ 7634 w 16375"/>
                <a:gd name="T65" fmla="*/ 4547 h 5203"/>
                <a:gd name="T66" fmla="*/ 7448 w 16375"/>
                <a:gd name="T67" fmla="*/ 5196 h 5203"/>
                <a:gd name="T68" fmla="*/ 7626 w 16375"/>
                <a:gd name="T69" fmla="*/ 4876 h 5203"/>
                <a:gd name="T70" fmla="*/ 7028 w 16375"/>
                <a:gd name="T71" fmla="*/ 4747 h 5203"/>
                <a:gd name="T72" fmla="*/ 7283 w 16375"/>
                <a:gd name="T73" fmla="*/ 4545 h 5203"/>
                <a:gd name="T74" fmla="*/ 7183 w 16375"/>
                <a:gd name="T75" fmla="*/ 5037 h 5203"/>
                <a:gd name="T76" fmla="*/ 7077 w 16375"/>
                <a:gd name="T77" fmla="*/ 5040 h 5203"/>
                <a:gd name="T78" fmla="*/ 4127 w 16375"/>
                <a:gd name="T79" fmla="*/ 5195 h 5203"/>
                <a:gd name="T80" fmla="*/ 7446 w 16375"/>
                <a:gd name="T81" fmla="*/ 1435 h 5203"/>
                <a:gd name="T82" fmla="*/ 7486 w 16375"/>
                <a:gd name="T83" fmla="*/ 1911 h 5203"/>
                <a:gd name="T84" fmla="*/ 8014 w 16375"/>
                <a:gd name="T85" fmla="*/ 2072 h 5203"/>
                <a:gd name="T86" fmla="*/ 9142 w 16375"/>
                <a:gd name="T87" fmla="*/ 1358 h 5203"/>
                <a:gd name="T88" fmla="*/ 14938 w 16375"/>
                <a:gd name="T89" fmla="*/ 2580 h 5203"/>
                <a:gd name="T90" fmla="*/ 15255 w 16375"/>
                <a:gd name="T91" fmla="*/ 1917 h 5203"/>
                <a:gd name="T92" fmla="*/ 14620 w 16375"/>
                <a:gd name="T93" fmla="*/ 1707 h 5203"/>
                <a:gd name="T94" fmla="*/ 16016 w 16375"/>
                <a:gd name="T95" fmla="*/ 1141 h 5203"/>
                <a:gd name="T96" fmla="*/ 16309 w 16375"/>
                <a:gd name="T97" fmla="*/ 2131 h 5203"/>
                <a:gd name="T98" fmla="*/ 14810 w 16375"/>
                <a:gd name="T99" fmla="*/ 3862 h 5203"/>
                <a:gd name="T100" fmla="*/ 14617 w 16375"/>
                <a:gd name="T101" fmla="*/ 3211 h 5203"/>
                <a:gd name="T102" fmla="*/ 14183 w 16375"/>
                <a:gd name="T103" fmla="*/ 2259 h 5203"/>
                <a:gd name="T104" fmla="*/ 12834 w 16375"/>
                <a:gd name="T105" fmla="*/ 3042 h 5203"/>
                <a:gd name="T106" fmla="*/ 13015 w 16375"/>
                <a:gd name="T107" fmla="*/ 3796 h 5203"/>
                <a:gd name="T108" fmla="*/ 14004 w 16375"/>
                <a:gd name="T109" fmla="*/ 3904 h 5203"/>
                <a:gd name="T110" fmla="*/ 14006 w 16375"/>
                <a:gd name="T111" fmla="*/ 3302 h 5203"/>
                <a:gd name="T112" fmla="*/ 14076 w 16375"/>
                <a:gd name="T113" fmla="*/ 2846 h 5203"/>
                <a:gd name="T114" fmla="*/ 13689 w 16375"/>
                <a:gd name="T115" fmla="*/ 1385 h 5203"/>
                <a:gd name="T116" fmla="*/ 9762 w 16375"/>
                <a:gd name="T117" fmla="*/ 5172 h 5203"/>
                <a:gd name="T118" fmla="*/ 9209 w 16375"/>
                <a:gd name="T119" fmla="*/ 4824 h 5203"/>
                <a:gd name="T120" fmla="*/ 9768 w 16375"/>
                <a:gd name="T121" fmla="*/ 4489 h 5203"/>
                <a:gd name="T122" fmla="*/ 9563 w 16375"/>
                <a:gd name="T123" fmla="*/ 4529 h 5203"/>
                <a:gd name="T124" fmla="*/ 9412 w 16375"/>
                <a:gd name="T125" fmla="*/ 5066 h 5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75" h="5203">
                  <a:moveTo>
                    <a:pt x="5345" y="4936"/>
                  </a:moveTo>
                  <a:lnTo>
                    <a:pt x="5441" y="4958"/>
                  </a:lnTo>
                  <a:lnTo>
                    <a:pt x="5432" y="4988"/>
                  </a:lnTo>
                  <a:lnTo>
                    <a:pt x="5421" y="5015"/>
                  </a:lnTo>
                  <a:lnTo>
                    <a:pt x="5410" y="5041"/>
                  </a:lnTo>
                  <a:lnTo>
                    <a:pt x="5396" y="5065"/>
                  </a:lnTo>
                  <a:lnTo>
                    <a:pt x="5382" y="5087"/>
                  </a:lnTo>
                  <a:lnTo>
                    <a:pt x="5365" y="5107"/>
                  </a:lnTo>
                  <a:lnTo>
                    <a:pt x="5348" y="5127"/>
                  </a:lnTo>
                  <a:lnTo>
                    <a:pt x="5329" y="5143"/>
                  </a:lnTo>
                  <a:lnTo>
                    <a:pt x="5319" y="5152"/>
                  </a:lnTo>
                  <a:lnTo>
                    <a:pt x="5309" y="5159"/>
                  </a:lnTo>
                  <a:lnTo>
                    <a:pt x="5299" y="5165"/>
                  </a:lnTo>
                  <a:lnTo>
                    <a:pt x="5288" y="5172"/>
                  </a:lnTo>
                  <a:lnTo>
                    <a:pt x="5277" y="5178"/>
                  </a:lnTo>
                  <a:lnTo>
                    <a:pt x="5265" y="5182"/>
                  </a:lnTo>
                  <a:lnTo>
                    <a:pt x="5253" y="5186"/>
                  </a:lnTo>
                  <a:lnTo>
                    <a:pt x="5242" y="5190"/>
                  </a:lnTo>
                  <a:lnTo>
                    <a:pt x="5216" y="5196"/>
                  </a:lnTo>
                  <a:lnTo>
                    <a:pt x="5191" y="5200"/>
                  </a:lnTo>
                  <a:lnTo>
                    <a:pt x="5164" y="5202"/>
                  </a:lnTo>
                  <a:lnTo>
                    <a:pt x="5137" y="5203"/>
                  </a:lnTo>
                  <a:lnTo>
                    <a:pt x="5107" y="5202"/>
                  </a:lnTo>
                  <a:lnTo>
                    <a:pt x="5078" y="5201"/>
                  </a:lnTo>
                  <a:lnTo>
                    <a:pt x="5052" y="5196"/>
                  </a:lnTo>
                  <a:lnTo>
                    <a:pt x="5026" y="5192"/>
                  </a:lnTo>
                  <a:lnTo>
                    <a:pt x="5003" y="5185"/>
                  </a:lnTo>
                  <a:lnTo>
                    <a:pt x="4981" y="5178"/>
                  </a:lnTo>
                  <a:lnTo>
                    <a:pt x="4971" y="5173"/>
                  </a:lnTo>
                  <a:lnTo>
                    <a:pt x="4961" y="5169"/>
                  </a:lnTo>
                  <a:lnTo>
                    <a:pt x="4952" y="5164"/>
                  </a:lnTo>
                  <a:lnTo>
                    <a:pt x="4944" y="5159"/>
                  </a:lnTo>
                  <a:lnTo>
                    <a:pt x="4925" y="5145"/>
                  </a:lnTo>
                  <a:lnTo>
                    <a:pt x="4907" y="5129"/>
                  </a:lnTo>
                  <a:lnTo>
                    <a:pt x="4891" y="5114"/>
                  </a:lnTo>
                  <a:lnTo>
                    <a:pt x="4876" y="5097"/>
                  </a:lnTo>
                  <a:lnTo>
                    <a:pt x="4862" y="5078"/>
                  </a:lnTo>
                  <a:lnTo>
                    <a:pt x="4849" y="5060"/>
                  </a:lnTo>
                  <a:lnTo>
                    <a:pt x="4836" y="5040"/>
                  </a:lnTo>
                  <a:lnTo>
                    <a:pt x="4825" y="5018"/>
                  </a:lnTo>
                  <a:lnTo>
                    <a:pt x="4817" y="4996"/>
                  </a:lnTo>
                  <a:lnTo>
                    <a:pt x="4810" y="4972"/>
                  </a:lnTo>
                  <a:lnTo>
                    <a:pt x="4803" y="4948"/>
                  </a:lnTo>
                  <a:lnTo>
                    <a:pt x="4798" y="4923"/>
                  </a:lnTo>
                  <a:lnTo>
                    <a:pt x="4793" y="4897"/>
                  </a:lnTo>
                  <a:lnTo>
                    <a:pt x="4790" y="4872"/>
                  </a:lnTo>
                  <a:lnTo>
                    <a:pt x="4789" y="4845"/>
                  </a:lnTo>
                  <a:lnTo>
                    <a:pt x="4788" y="4818"/>
                  </a:lnTo>
                  <a:lnTo>
                    <a:pt x="4789" y="4790"/>
                  </a:lnTo>
                  <a:lnTo>
                    <a:pt x="4791" y="4764"/>
                  </a:lnTo>
                  <a:lnTo>
                    <a:pt x="4795" y="4737"/>
                  </a:lnTo>
                  <a:lnTo>
                    <a:pt x="4799" y="4712"/>
                  </a:lnTo>
                  <a:lnTo>
                    <a:pt x="4806" y="4688"/>
                  </a:lnTo>
                  <a:lnTo>
                    <a:pt x="4813" y="4663"/>
                  </a:lnTo>
                  <a:lnTo>
                    <a:pt x="4822" y="4640"/>
                  </a:lnTo>
                  <a:lnTo>
                    <a:pt x="4832" y="4617"/>
                  </a:lnTo>
                  <a:lnTo>
                    <a:pt x="4844" y="4596"/>
                  </a:lnTo>
                  <a:lnTo>
                    <a:pt x="4857" y="4576"/>
                  </a:lnTo>
                  <a:lnTo>
                    <a:pt x="4872" y="4557"/>
                  </a:lnTo>
                  <a:lnTo>
                    <a:pt x="4887" y="4540"/>
                  </a:lnTo>
                  <a:lnTo>
                    <a:pt x="4904" y="4523"/>
                  </a:lnTo>
                  <a:lnTo>
                    <a:pt x="4922" y="4509"/>
                  </a:lnTo>
                  <a:lnTo>
                    <a:pt x="4939" y="4496"/>
                  </a:lnTo>
                  <a:lnTo>
                    <a:pt x="4959" y="4485"/>
                  </a:lnTo>
                  <a:lnTo>
                    <a:pt x="4978" y="4474"/>
                  </a:lnTo>
                  <a:lnTo>
                    <a:pt x="4999" y="4465"/>
                  </a:lnTo>
                  <a:lnTo>
                    <a:pt x="5020" y="4457"/>
                  </a:lnTo>
                  <a:lnTo>
                    <a:pt x="5042" y="4450"/>
                  </a:lnTo>
                  <a:lnTo>
                    <a:pt x="5065" y="4446"/>
                  </a:lnTo>
                  <a:lnTo>
                    <a:pt x="5088" y="4443"/>
                  </a:lnTo>
                  <a:lnTo>
                    <a:pt x="5111" y="4440"/>
                  </a:lnTo>
                  <a:lnTo>
                    <a:pt x="5137" y="4439"/>
                  </a:lnTo>
                  <a:lnTo>
                    <a:pt x="5163" y="4440"/>
                  </a:lnTo>
                  <a:lnTo>
                    <a:pt x="5190" y="4444"/>
                  </a:lnTo>
                  <a:lnTo>
                    <a:pt x="5214" y="4448"/>
                  </a:lnTo>
                  <a:lnTo>
                    <a:pt x="5237" y="4455"/>
                  </a:lnTo>
                  <a:lnTo>
                    <a:pt x="5261" y="4464"/>
                  </a:lnTo>
                  <a:lnTo>
                    <a:pt x="5282" y="4474"/>
                  </a:lnTo>
                  <a:lnTo>
                    <a:pt x="5303" y="4486"/>
                  </a:lnTo>
                  <a:lnTo>
                    <a:pt x="5322" y="4499"/>
                  </a:lnTo>
                  <a:lnTo>
                    <a:pt x="5341" y="4513"/>
                  </a:lnTo>
                  <a:lnTo>
                    <a:pt x="5358" y="4530"/>
                  </a:lnTo>
                  <a:lnTo>
                    <a:pt x="5374" y="4546"/>
                  </a:lnTo>
                  <a:lnTo>
                    <a:pt x="5388" y="4565"/>
                  </a:lnTo>
                  <a:lnTo>
                    <a:pt x="5394" y="4575"/>
                  </a:lnTo>
                  <a:lnTo>
                    <a:pt x="5400" y="4586"/>
                  </a:lnTo>
                  <a:lnTo>
                    <a:pt x="5405" y="4596"/>
                  </a:lnTo>
                  <a:lnTo>
                    <a:pt x="5411" y="4607"/>
                  </a:lnTo>
                  <a:lnTo>
                    <a:pt x="5415" y="4618"/>
                  </a:lnTo>
                  <a:lnTo>
                    <a:pt x="5420" y="4630"/>
                  </a:lnTo>
                  <a:lnTo>
                    <a:pt x="5423" y="4642"/>
                  </a:lnTo>
                  <a:lnTo>
                    <a:pt x="5426" y="4655"/>
                  </a:lnTo>
                  <a:lnTo>
                    <a:pt x="5329" y="4677"/>
                  </a:lnTo>
                  <a:lnTo>
                    <a:pt x="5324" y="4658"/>
                  </a:lnTo>
                  <a:lnTo>
                    <a:pt x="5317" y="4640"/>
                  </a:lnTo>
                  <a:lnTo>
                    <a:pt x="5309" y="4625"/>
                  </a:lnTo>
                  <a:lnTo>
                    <a:pt x="5300" y="4610"/>
                  </a:lnTo>
                  <a:lnTo>
                    <a:pt x="5291" y="4597"/>
                  </a:lnTo>
                  <a:lnTo>
                    <a:pt x="5280" y="4585"/>
                  </a:lnTo>
                  <a:lnTo>
                    <a:pt x="5268" y="4575"/>
                  </a:lnTo>
                  <a:lnTo>
                    <a:pt x="5255" y="4565"/>
                  </a:lnTo>
                  <a:lnTo>
                    <a:pt x="5250" y="4561"/>
                  </a:lnTo>
                  <a:lnTo>
                    <a:pt x="5244" y="4555"/>
                  </a:lnTo>
                  <a:lnTo>
                    <a:pt x="5237" y="4551"/>
                  </a:lnTo>
                  <a:lnTo>
                    <a:pt x="5231" y="4547"/>
                  </a:lnTo>
                  <a:lnTo>
                    <a:pt x="5216" y="4541"/>
                  </a:lnTo>
                  <a:lnTo>
                    <a:pt x="5201" y="4536"/>
                  </a:lnTo>
                  <a:lnTo>
                    <a:pt x="5185" y="4532"/>
                  </a:lnTo>
                  <a:lnTo>
                    <a:pt x="5170" y="4530"/>
                  </a:lnTo>
                  <a:lnTo>
                    <a:pt x="5153" y="4529"/>
                  </a:lnTo>
                  <a:lnTo>
                    <a:pt x="5137" y="4529"/>
                  </a:lnTo>
                  <a:lnTo>
                    <a:pt x="5115" y="4529"/>
                  </a:lnTo>
                  <a:lnTo>
                    <a:pt x="5095" y="4531"/>
                  </a:lnTo>
                  <a:lnTo>
                    <a:pt x="5076" y="4534"/>
                  </a:lnTo>
                  <a:lnTo>
                    <a:pt x="5057" y="4539"/>
                  </a:lnTo>
                  <a:lnTo>
                    <a:pt x="5041" y="4544"/>
                  </a:lnTo>
                  <a:lnTo>
                    <a:pt x="5025" y="4551"/>
                  </a:lnTo>
                  <a:lnTo>
                    <a:pt x="5010" y="4557"/>
                  </a:lnTo>
                  <a:lnTo>
                    <a:pt x="4996" y="4565"/>
                  </a:lnTo>
                  <a:lnTo>
                    <a:pt x="4980" y="4577"/>
                  </a:lnTo>
                  <a:lnTo>
                    <a:pt x="4966" y="4589"/>
                  </a:lnTo>
                  <a:lnTo>
                    <a:pt x="4955" y="4602"/>
                  </a:lnTo>
                  <a:lnTo>
                    <a:pt x="4944" y="4616"/>
                  </a:lnTo>
                  <a:lnTo>
                    <a:pt x="4935" y="4630"/>
                  </a:lnTo>
                  <a:lnTo>
                    <a:pt x="4927" y="4645"/>
                  </a:lnTo>
                  <a:lnTo>
                    <a:pt x="4920" y="4660"/>
                  </a:lnTo>
                  <a:lnTo>
                    <a:pt x="4914" y="4677"/>
                  </a:lnTo>
                  <a:lnTo>
                    <a:pt x="4908" y="4694"/>
                  </a:lnTo>
                  <a:lnTo>
                    <a:pt x="4904" y="4711"/>
                  </a:lnTo>
                  <a:lnTo>
                    <a:pt x="4901" y="4730"/>
                  </a:lnTo>
                  <a:lnTo>
                    <a:pt x="4897" y="4747"/>
                  </a:lnTo>
                  <a:lnTo>
                    <a:pt x="4895" y="4765"/>
                  </a:lnTo>
                  <a:lnTo>
                    <a:pt x="4893" y="4783"/>
                  </a:lnTo>
                  <a:lnTo>
                    <a:pt x="4892" y="4800"/>
                  </a:lnTo>
                  <a:lnTo>
                    <a:pt x="4892" y="4818"/>
                  </a:lnTo>
                  <a:lnTo>
                    <a:pt x="4892" y="4842"/>
                  </a:lnTo>
                  <a:lnTo>
                    <a:pt x="4893" y="4865"/>
                  </a:lnTo>
                  <a:lnTo>
                    <a:pt x="4895" y="4886"/>
                  </a:lnTo>
                  <a:lnTo>
                    <a:pt x="4897" y="4907"/>
                  </a:lnTo>
                  <a:lnTo>
                    <a:pt x="4901" y="4927"/>
                  </a:lnTo>
                  <a:lnTo>
                    <a:pt x="4904" y="4946"/>
                  </a:lnTo>
                  <a:lnTo>
                    <a:pt x="4908" y="4964"/>
                  </a:lnTo>
                  <a:lnTo>
                    <a:pt x="4914" y="4981"/>
                  </a:lnTo>
                  <a:lnTo>
                    <a:pt x="4923" y="4999"/>
                  </a:lnTo>
                  <a:lnTo>
                    <a:pt x="4933" y="5015"/>
                  </a:lnTo>
                  <a:lnTo>
                    <a:pt x="4943" y="5031"/>
                  </a:lnTo>
                  <a:lnTo>
                    <a:pt x="4952" y="5044"/>
                  </a:lnTo>
                  <a:lnTo>
                    <a:pt x="4965" y="5055"/>
                  </a:lnTo>
                  <a:lnTo>
                    <a:pt x="4977" y="5066"/>
                  </a:lnTo>
                  <a:lnTo>
                    <a:pt x="4990" y="5076"/>
                  </a:lnTo>
                  <a:lnTo>
                    <a:pt x="5003" y="5085"/>
                  </a:lnTo>
                  <a:lnTo>
                    <a:pt x="5018" y="5095"/>
                  </a:lnTo>
                  <a:lnTo>
                    <a:pt x="5032" y="5103"/>
                  </a:lnTo>
                  <a:lnTo>
                    <a:pt x="5047" y="5109"/>
                  </a:lnTo>
                  <a:lnTo>
                    <a:pt x="5063" y="5114"/>
                  </a:lnTo>
                  <a:lnTo>
                    <a:pt x="5079" y="5118"/>
                  </a:lnTo>
                  <a:lnTo>
                    <a:pt x="5096" y="5120"/>
                  </a:lnTo>
                  <a:lnTo>
                    <a:pt x="5113" y="5121"/>
                  </a:lnTo>
                  <a:lnTo>
                    <a:pt x="5129" y="5121"/>
                  </a:lnTo>
                  <a:lnTo>
                    <a:pt x="5148" y="5121"/>
                  </a:lnTo>
                  <a:lnTo>
                    <a:pt x="5167" y="5119"/>
                  </a:lnTo>
                  <a:lnTo>
                    <a:pt x="5184" y="5116"/>
                  </a:lnTo>
                  <a:lnTo>
                    <a:pt x="5201" y="5110"/>
                  </a:lnTo>
                  <a:lnTo>
                    <a:pt x="5217" y="5104"/>
                  </a:lnTo>
                  <a:lnTo>
                    <a:pt x="5233" y="5096"/>
                  </a:lnTo>
                  <a:lnTo>
                    <a:pt x="5248" y="5087"/>
                  </a:lnTo>
                  <a:lnTo>
                    <a:pt x="5263" y="5077"/>
                  </a:lnTo>
                  <a:lnTo>
                    <a:pt x="5278" y="5063"/>
                  </a:lnTo>
                  <a:lnTo>
                    <a:pt x="5293" y="5047"/>
                  </a:lnTo>
                  <a:lnTo>
                    <a:pt x="5304" y="5032"/>
                  </a:lnTo>
                  <a:lnTo>
                    <a:pt x="5315" y="5015"/>
                  </a:lnTo>
                  <a:lnTo>
                    <a:pt x="5324" y="4997"/>
                  </a:lnTo>
                  <a:lnTo>
                    <a:pt x="5331" y="4978"/>
                  </a:lnTo>
                  <a:lnTo>
                    <a:pt x="5338" y="4958"/>
                  </a:lnTo>
                  <a:lnTo>
                    <a:pt x="5345" y="4936"/>
                  </a:lnTo>
                  <a:close/>
                  <a:moveTo>
                    <a:pt x="2281" y="2542"/>
                  </a:moveTo>
                  <a:lnTo>
                    <a:pt x="2219" y="2561"/>
                  </a:lnTo>
                  <a:lnTo>
                    <a:pt x="2157" y="2580"/>
                  </a:lnTo>
                  <a:lnTo>
                    <a:pt x="2094" y="2597"/>
                  </a:lnTo>
                  <a:lnTo>
                    <a:pt x="2031" y="2614"/>
                  </a:lnTo>
                  <a:lnTo>
                    <a:pt x="1967" y="2631"/>
                  </a:lnTo>
                  <a:lnTo>
                    <a:pt x="1904" y="2646"/>
                  </a:lnTo>
                  <a:lnTo>
                    <a:pt x="1840" y="2661"/>
                  </a:lnTo>
                  <a:lnTo>
                    <a:pt x="1776" y="2675"/>
                  </a:lnTo>
                  <a:lnTo>
                    <a:pt x="1755" y="2681"/>
                  </a:lnTo>
                  <a:lnTo>
                    <a:pt x="1737" y="2687"/>
                  </a:lnTo>
                  <a:lnTo>
                    <a:pt x="1719" y="2692"/>
                  </a:lnTo>
                  <a:lnTo>
                    <a:pt x="1702" y="2698"/>
                  </a:lnTo>
                  <a:lnTo>
                    <a:pt x="1702" y="2201"/>
                  </a:lnTo>
                  <a:lnTo>
                    <a:pt x="1756" y="2190"/>
                  </a:lnTo>
                  <a:lnTo>
                    <a:pt x="1806" y="2179"/>
                  </a:lnTo>
                  <a:lnTo>
                    <a:pt x="1852" y="2168"/>
                  </a:lnTo>
                  <a:lnTo>
                    <a:pt x="1896" y="2158"/>
                  </a:lnTo>
                  <a:lnTo>
                    <a:pt x="1935" y="2148"/>
                  </a:lnTo>
                  <a:lnTo>
                    <a:pt x="1970" y="2141"/>
                  </a:lnTo>
                  <a:lnTo>
                    <a:pt x="2002" y="2133"/>
                  </a:lnTo>
                  <a:lnTo>
                    <a:pt x="2028" y="2126"/>
                  </a:lnTo>
                  <a:lnTo>
                    <a:pt x="2079" y="2115"/>
                  </a:lnTo>
                  <a:lnTo>
                    <a:pt x="2129" y="2103"/>
                  </a:lnTo>
                  <a:lnTo>
                    <a:pt x="2179" y="2090"/>
                  </a:lnTo>
                  <a:lnTo>
                    <a:pt x="2229" y="2075"/>
                  </a:lnTo>
                  <a:lnTo>
                    <a:pt x="2281" y="2060"/>
                  </a:lnTo>
                  <a:lnTo>
                    <a:pt x="2332" y="2045"/>
                  </a:lnTo>
                  <a:lnTo>
                    <a:pt x="2384" y="2027"/>
                  </a:lnTo>
                  <a:lnTo>
                    <a:pt x="2437" y="2008"/>
                  </a:lnTo>
                  <a:lnTo>
                    <a:pt x="2444" y="1994"/>
                  </a:lnTo>
                  <a:lnTo>
                    <a:pt x="2452" y="1979"/>
                  </a:lnTo>
                  <a:lnTo>
                    <a:pt x="2459" y="1964"/>
                  </a:lnTo>
                  <a:lnTo>
                    <a:pt x="2464" y="1949"/>
                  </a:lnTo>
                  <a:lnTo>
                    <a:pt x="2470" y="1933"/>
                  </a:lnTo>
                  <a:lnTo>
                    <a:pt x="2474" y="1917"/>
                  </a:lnTo>
                  <a:lnTo>
                    <a:pt x="2478" y="1900"/>
                  </a:lnTo>
                  <a:lnTo>
                    <a:pt x="2481" y="1883"/>
                  </a:lnTo>
                  <a:lnTo>
                    <a:pt x="2483" y="1867"/>
                  </a:lnTo>
                  <a:lnTo>
                    <a:pt x="2485" y="1850"/>
                  </a:lnTo>
                  <a:lnTo>
                    <a:pt x="2486" y="1834"/>
                  </a:lnTo>
                  <a:lnTo>
                    <a:pt x="2486" y="1816"/>
                  </a:lnTo>
                  <a:lnTo>
                    <a:pt x="2486" y="1800"/>
                  </a:lnTo>
                  <a:lnTo>
                    <a:pt x="2485" y="1782"/>
                  </a:lnTo>
                  <a:lnTo>
                    <a:pt x="2483" y="1765"/>
                  </a:lnTo>
                  <a:lnTo>
                    <a:pt x="2481" y="1749"/>
                  </a:lnTo>
                  <a:lnTo>
                    <a:pt x="2464" y="1739"/>
                  </a:lnTo>
                  <a:lnTo>
                    <a:pt x="2447" y="1730"/>
                  </a:lnTo>
                  <a:lnTo>
                    <a:pt x="2429" y="1721"/>
                  </a:lnTo>
                  <a:lnTo>
                    <a:pt x="2411" y="1714"/>
                  </a:lnTo>
                  <a:lnTo>
                    <a:pt x="2374" y="1699"/>
                  </a:lnTo>
                  <a:lnTo>
                    <a:pt x="2337" y="1687"/>
                  </a:lnTo>
                  <a:lnTo>
                    <a:pt x="2301" y="1676"/>
                  </a:lnTo>
                  <a:lnTo>
                    <a:pt x="2264" y="1666"/>
                  </a:lnTo>
                  <a:lnTo>
                    <a:pt x="2231" y="1658"/>
                  </a:lnTo>
                  <a:lnTo>
                    <a:pt x="2199" y="1653"/>
                  </a:lnTo>
                  <a:lnTo>
                    <a:pt x="2169" y="1651"/>
                  </a:lnTo>
                  <a:lnTo>
                    <a:pt x="2141" y="1650"/>
                  </a:lnTo>
                  <a:lnTo>
                    <a:pt x="2112" y="1650"/>
                  </a:lnTo>
                  <a:lnTo>
                    <a:pt x="2082" y="1651"/>
                  </a:lnTo>
                  <a:lnTo>
                    <a:pt x="2055" y="1653"/>
                  </a:lnTo>
                  <a:lnTo>
                    <a:pt x="2026" y="1656"/>
                  </a:lnTo>
                  <a:lnTo>
                    <a:pt x="1997" y="1661"/>
                  </a:lnTo>
                  <a:lnTo>
                    <a:pt x="1970" y="1666"/>
                  </a:lnTo>
                  <a:lnTo>
                    <a:pt x="1943" y="1673"/>
                  </a:lnTo>
                  <a:lnTo>
                    <a:pt x="1915" y="1679"/>
                  </a:lnTo>
                  <a:lnTo>
                    <a:pt x="1890" y="1688"/>
                  </a:lnTo>
                  <a:lnTo>
                    <a:pt x="1865" y="1697"/>
                  </a:lnTo>
                  <a:lnTo>
                    <a:pt x="1839" y="1707"/>
                  </a:lnTo>
                  <a:lnTo>
                    <a:pt x="1815" y="1718"/>
                  </a:lnTo>
                  <a:lnTo>
                    <a:pt x="1792" y="1729"/>
                  </a:lnTo>
                  <a:lnTo>
                    <a:pt x="1769" y="1741"/>
                  </a:lnTo>
                  <a:lnTo>
                    <a:pt x="1752" y="1752"/>
                  </a:lnTo>
                  <a:lnTo>
                    <a:pt x="1735" y="1763"/>
                  </a:lnTo>
                  <a:lnTo>
                    <a:pt x="1719" y="1774"/>
                  </a:lnTo>
                  <a:lnTo>
                    <a:pt x="1702" y="1785"/>
                  </a:lnTo>
                  <a:lnTo>
                    <a:pt x="1702" y="1037"/>
                  </a:lnTo>
                  <a:lnTo>
                    <a:pt x="1771" y="1028"/>
                  </a:lnTo>
                  <a:lnTo>
                    <a:pt x="1839" y="1020"/>
                  </a:lnTo>
                  <a:lnTo>
                    <a:pt x="1907" y="1013"/>
                  </a:lnTo>
                  <a:lnTo>
                    <a:pt x="1974" y="1006"/>
                  </a:lnTo>
                  <a:lnTo>
                    <a:pt x="2041" y="1001"/>
                  </a:lnTo>
                  <a:lnTo>
                    <a:pt x="2110" y="996"/>
                  </a:lnTo>
                  <a:lnTo>
                    <a:pt x="2179" y="994"/>
                  </a:lnTo>
                  <a:lnTo>
                    <a:pt x="2251" y="993"/>
                  </a:lnTo>
                  <a:lnTo>
                    <a:pt x="2351" y="994"/>
                  </a:lnTo>
                  <a:lnTo>
                    <a:pt x="2448" y="996"/>
                  </a:lnTo>
                  <a:lnTo>
                    <a:pt x="2542" y="1001"/>
                  </a:lnTo>
                  <a:lnTo>
                    <a:pt x="2633" y="1007"/>
                  </a:lnTo>
                  <a:lnTo>
                    <a:pt x="2719" y="1015"/>
                  </a:lnTo>
                  <a:lnTo>
                    <a:pt x="2802" y="1024"/>
                  </a:lnTo>
                  <a:lnTo>
                    <a:pt x="2878" y="1034"/>
                  </a:lnTo>
                  <a:lnTo>
                    <a:pt x="2948" y="1045"/>
                  </a:lnTo>
                  <a:lnTo>
                    <a:pt x="2982" y="1049"/>
                  </a:lnTo>
                  <a:lnTo>
                    <a:pt x="3016" y="1056"/>
                  </a:lnTo>
                  <a:lnTo>
                    <a:pt x="3051" y="1064"/>
                  </a:lnTo>
                  <a:lnTo>
                    <a:pt x="3083" y="1073"/>
                  </a:lnTo>
                  <a:lnTo>
                    <a:pt x="3115" y="1084"/>
                  </a:lnTo>
                  <a:lnTo>
                    <a:pt x="3147" y="1097"/>
                  </a:lnTo>
                  <a:lnTo>
                    <a:pt x="3178" y="1110"/>
                  </a:lnTo>
                  <a:lnTo>
                    <a:pt x="3208" y="1124"/>
                  </a:lnTo>
                  <a:lnTo>
                    <a:pt x="3237" y="1141"/>
                  </a:lnTo>
                  <a:lnTo>
                    <a:pt x="3266" y="1158"/>
                  </a:lnTo>
                  <a:lnTo>
                    <a:pt x="3294" y="1177"/>
                  </a:lnTo>
                  <a:lnTo>
                    <a:pt x="3320" y="1197"/>
                  </a:lnTo>
                  <a:lnTo>
                    <a:pt x="3346" y="1218"/>
                  </a:lnTo>
                  <a:lnTo>
                    <a:pt x="3371" y="1240"/>
                  </a:lnTo>
                  <a:lnTo>
                    <a:pt x="3394" y="1263"/>
                  </a:lnTo>
                  <a:lnTo>
                    <a:pt x="3417" y="1288"/>
                  </a:lnTo>
                  <a:lnTo>
                    <a:pt x="3439" y="1312"/>
                  </a:lnTo>
                  <a:lnTo>
                    <a:pt x="3459" y="1338"/>
                  </a:lnTo>
                  <a:lnTo>
                    <a:pt x="3479" y="1366"/>
                  </a:lnTo>
                  <a:lnTo>
                    <a:pt x="3497" y="1393"/>
                  </a:lnTo>
                  <a:lnTo>
                    <a:pt x="3515" y="1422"/>
                  </a:lnTo>
                  <a:lnTo>
                    <a:pt x="3530" y="1452"/>
                  </a:lnTo>
                  <a:lnTo>
                    <a:pt x="3544" y="1482"/>
                  </a:lnTo>
                  <a:lnTo>
                    <a:pt x="3558" y="1514"/>
                  </a:lnTo>
                  <a:lnTo>
                    <a:pt x="3569" y="1546"/>
                  </a:lnTo>
                  <a:lnTo>
                    <a:pt x="3580" y="1578"/>
                  </a:lnTo>
                  <a:lnTo>
                    <a:pt x="3589" y="1611"/>
                  </a:lnTo>
                  <a:lnTo>
                    <a:pt x="3595" y="1645"/>
                  </a:lnTo>
                  <a:lnTo>
                    <a:pt x="3601" y="1679"/>
                  </a:lnTo>
                  <a:lnTo>
                    <a:pt x="3605" y="1715"/>
                  </a:lnTo>
                  <a:lnTo>
                    <a:pt x="3607" y="1750"/>
                  </a:lnTo>
                  <a:lnTo>
                    <a:pt x="3608" y="1785"/>
                  </a:lnTo>
                  <a:lnTo>
                    <a:pt x="3607" y="1816"/>
                  </a:lnTo>
                  <a:lnTo>
                    <a:pt x="3606" y="1845"/>
                  </a:lnTo>
                  <a:lnTo>
                    <a:pt x="3603" y="1872"/>
                  </a:lnTo>
                  <a:lnTo>
                    <a:pt x="3598" y="1900"/>
                  </a:lnTo>
                  <a:lnTo>
                    <a:pt x="3593" y="1926"/>
                  </a:lnTo>
                  <a:lnTo>
                    <a:pt x="3586" y="1953"/>
                  </a:lnTo>
                  <a:lnTo>
                    <a:pt x="3580" y="1981"/>
                  </a:lnTo>
                  <a:lnTo>
                    <a:pt x="3571" y="2008"/>
                  </a:lnTo>
                  <a:lnTo>
                    <a:pt x="3579" y="2008"/>
                  </a:lnTo>
                  <a:lnTo>
                    <a:pt x="3560" y="2067"/>
                  </a:lnTo>
                  <a:lnTo>
                    <a:pt x="3540" y="2131"/>
                  </a:lnTo>
                  <a:lnTo>
                    <a:pt x="3518" y="2198"/>
                  </a:lnTo>
                  <a:lnTo>
                    <a:pt x="3495" y="2271"/>
                  </a:lnTo>
                  <a:lnTo>
                    <a:pt x="3469" y="2349"/>
                  </a:lnTo>
                  <a:lnTo>
                    <a:pt x="3443" y="2432"/>
                  </a:lnTo>
                  <a:lnTo>
                    <a:pt x="3414" y="2521"/>
                  </a:lnTo>
                  <a:lnTo>
                    <a:pt x="3383" y="2616"/>
                  </a:lnTo>
                  <a:lnTo>
                    <a:pt x="3350" y="2717"/>
                  </a:lnTo>
                  <a:lnTo>
                    <a:pt x="3316" y="2825"/>
                  </a:lnTo>
                  <a:lnTo>
                    <a:pt x="3279" y="2940"/>
                  </a:lnTo>
                  <a:lnTo>
                    <a:pt x="3240" y="3061"/>
                  </a:lnTo>
                  <a:lnTo>
                    <a:pt x="3199" y="3190"/>
                  </a:lnTo>
                  <a:lnTo>
                    <a:pt x="3155" y="3327"/>
                  </a:lnTo>
                  <a:lnTo>
                    <a:pt x="3108" y="3471"/>
                  </a:lnTo>
                  <a:lnTo>
                    <a:pt x="3060" y="3624"/>
                  </a:lnTo>
                  <a:lnTo>
                    <a:pt x="3055" y="3636"/>
                  </a:lnTo>
                  <a:lnTo>
                    <a:pt x="3051" y="3647"/>
                  </a:lnTo>
                  <a:lnTo>
                    <a:pt x="3049" y="3660"/>
                  </a:lnTo>
                  <a:lnTo>
                    <a:pt x="3046" y="3672"/>
                  </a:lnTo>
                  <a:lnTo>
                    <a:pt x="3045" y="3697"/>
                  </a:lnTo>
                  <a:lnTo>
                    <a:pt x="3045" y="3721"/>
                  </a:lnTo>
                  <a:lnTo>
                    <a:pt x="3045" y="3740"/>
                  </a:lnTo>
                  <a:lnTo>
                    <a:pt x="3046" y="3760"/>
                  </a:lnTo>
                  <a:lnTo>
                    <a:pt x="3049" y="3778"/>
                  </a:lnTo>
                  <a:lnTo>
                    <a:pt x="3051" y="3797"/>
                  </a:lnTo>
                  <a:lnTo>
                    <a:pt x="3055" y="3816"/>
                  </a:lnTo>
                  <a:lnTo>
                    <a:pt x="3061" y="3835"/>
                  </a:lnTo>
                  <a:lnTo>
                    <a:pt x="3066" y="3852"/>
                  </a:lnTo>
                  <a:lnTo>
                    <a:pt x="3074" y="3869"/>
                  </a:lnTo>
                  <a:lnTo>
                    <a:pt x="2978" y="3869"/>
                  </a:lnTo>
                  <a:lnTo>
                    <a:pt x="2756" y="3869"/>
                  </a:lnTo>
                  <a:lnTo>
                    <a:pt x="2221" y="3869"/>
                  </a:lnTo>
                  <a:lnTo>
                    <a:pt x="2028" y="3869"/>
                  </a:lnTo>
                  <a:lnTo>
                    <a:pt x="2028" y="3862"/>
                  </a:lnTo>
                  <a:lnTo>
                    <a:pt x="2028" y="3861"/>
                  </a:lnTo>
                  <a:lnTo>
                    <a:pt x="2016" y="3839"/>
                  </a:lnTo>
                  <a:lnTo>
                    <a:pt x="2005" y="3816"/>
                  </a:lnTo>
                  <a:lnTo>
                    <a:pt x="1996" y="3792"/>
                  </a:lnTo>
                  <a:lnTo>
                    <a:pt x="1988" y="3767"/>
                  </a:lnTo>
                  <a:lnTo>
                    <a:pt x="1983" y="3742"/>
                  </a:lnTo>
                  <a:lnTo>
                    <a:pt x="1979" y="3715"/>
                  </a:lnTo>
                  <a:lnTo>
                    <a:pt x="1977" y="3689"/>
                  </a:lnTo>
                  <a:lnTo>
                    <a:pt x="1976" y="3661"/>
                  </a:lnTo>
                  <a:lnTo>
                    <a:pt x="1977" y="3645"/>
                  </a:lnTo>
                  <a:lnTo>
                    <a:pt x="1977" y="3629"/>
                  </a:lnTo>
                  <a:lnTo>
                    <a:pt x="1979" y="3614"/>
                  </a:lnTo>
                  <a:lnTo>
                    <a:pt x="1982" y="3598"/>
                  </a:lnTo>
                  <a:lnTo>
                    <a:pt x="1985" y="3583"/>
                  </a:lnTo>
                  <a:lnTo>
                    <a:pt x="1989" y="3568"/>
                  </a:lnTo>
                  <a:lnTo>
                    <a:pt x="1994" y="3551"/>
                  </a:lnTo>
                  <a:lnTo>
                    <a:pt x="1998" y="3536"/>
                  </a:lnTo>
                  <a:lnTo>
                    <a:pt x="1962" y="3564"/>
                  </a:lnTo>
                  <a:lnTo>
                    <a:pt x="1925" y="3593"/>
                  </a:lnTo>
                  <a:lnTo>
                    <a:pt x="1888" y="3618"/>
                  </a:lnTo>
                  <a:lnTo>
                    <a:pt x="1850" y="3643"/>
                  </a:lnTo>
                  <a:lnTo>
                    <a:pt x="1813" y="3666"/>
                  </a:lnTo>
                  <a:lnTo>
                    <a:pt x="1775" y="3688"/>
                  </a:lnTo>
                  <a:lnTo>
                    <a:pt x="1739" y="3708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719" y="3270"/>
                  </a:lnTo>
                  <a:lnTo>
                    <a:pt x="1735" y="3264"/>
                  </a:lnTo>
                  <a:lnTo>
                    <a:pt x="1752" y="3256"/>
                  </a:lnTo>
                  <a:lnTo>
                    <a:pt x="1769" y="3246"/>
                  </a:lnTo>
                  <a:lnTo>
                    <a:pt x="1792" y="3234"/>
                  </a:lnTo>
                  <a:lnTo>
                    <a:pt x="1814" y="3223"/>
                  </a:lnTo>
                  <a:lnTo>
                    <a:pt x="1836" y="3211"/>
                  </a:lnTo>
                  <a:lnTo>
                    <a:pt x="1857" y="3199"/>
                  </a:lnTo>
                  <a:lnTo>
                    <a:pt x="1877" y="3187"/>
                  </a:lnTo>
                  <a:lnTo>
                    <a:pt x="1896" y="3174"/>
                  </a:lnTo>
                  <a:lnTo>
                    <a:pt x="1914" y="3160"/>
                  </a:lnTo>
                  <a:lnTo>
                    <a:pt x="1932" y="3147"/>
                  </a:lnTo>
                  <a:lnTo>
                    <a:pt x="1949" y="3133"/>
                  </a:lnTo>
                  <a:lnTo>
                    <a:pt x="1965" y="3119"/>
                  </a:lnTo>
                  <a:lnTo>
                    <a:pt x="1981" y="3105"/>
                  </a:lnTo>
                  <a:lnTo>
                    <a:pt x="1996" y="3091"/>
                  </a:lnTo>
                  <a:lnTo>
                    <a:pt x="2025" y="3061"/>
                  </a:lnTo>
                  <a:lnTo>
                    <a:pt x="2050" y="3031"/>
                  </a:lnTo>
                  <a:lnTo>
                    <a:pt x="2065" y="3016"/>
                  </a:lnTo>
                  <a:lnTo>
                    <a:pt x="2078" y="2999"/>
                  </a:lnTo>
                  <a:lnTo>
                    <a:pt x="2091" y="2983"/>
                  </a:lnTo>
                  <a:lnTo>
                    <a:pt x="2103" y="2965"/>
                  </a:lnTo>
                  <a:lnTo>
                    <a:pt x="2115" y="2946"/>
                  </a:lnTo>
                  <a:lnTo>
                    <a:pt x="2127" y="2927"/>
                  </a:lnTo>
                  <a:lnTo>
                    <a:pt x="2140" y="2909"/>
                  </a:lnTo>
                  <a:lnTo>
                    <a:pt x="2151" y="2889"/>
                  </a:lnTo>
                  <a:lnTo>
                    <a:pt x="2173" y="2847"/>
                  </a:lnTo>
                  <a:lnTo>
                    <a:pt x="2193" y="2804"/>
                  </a:lnTo>
                  <a:lnTo>
                    <a:pt x="2211" y="2759"/>
                  </a:lnTo>
                  <a:lnTo>
                    <a:pt x="2229" y="2712"/>
                  </a:lnTo>
                  <a:lnTo>
                    <a:pt x="2281" y="2542"/>
                  </a:lnTo>
                  <a:close/>
                  <a:moveTo>
                    <a:pt x="1702" y="2698"/>
                  </a:moveTo>
                  <a:lnTo>
                    <a:pt x="1702" y="2201"/>
                  </a:lnTo>
                  <a:lnTo>
                    <a:pt x="1650" y="2212"/>
                  </a:lnTo>
                  <a:lnTo>
                    <a:pt x="1594" y="2223"/>
                  </a:lnTo>
                  <a:lnTo>
                    <a:pt x="1534" y="2234"/>
                  </a:lnTo>
                  <a:lnTo>
                    <a:pt x="1471" y="2247"/>
                  </a:lnTo>
                  <a:lnTo>
                    <a:pt x="1405" y="2259"/>
                  </a:lnTo>
                  <a:lnTo>
                    <a:pt x="1336" y="2271"/>
                  </a:lnTo>
                  <a:lnTo>
                    <a:pt x="1264" y="2284"/>
                  </a:lnTo>
                  <a:lnTo>
                    <a:pt x="1190" y="2297"/>
                  </a:lnTo>
                  <a:lnTo>
                    <a:pt x="1124" y="2311"/>
                  </a:lnTo>
                  <a:lnTo>
                    <a:pt x="1058" y="2324"/>
                  </a:lnTo>
                  <a:lnTo>
                    <a:pt x="997" y="2338"/>
                  </a:lnTo>
                  <a:lnTo>
                    <a:pt x="937" y="2354"/>
                  </a:lnTo>
                  <a:lnTo>
                    <a:pt x="880" y="2370"/>
                  </a:lnTo>
                  <a:lnTo>
                    <a:pt x="824" y="2388"/>
                  </a:lnTo>
                  <a:lnTo>
                    <a:pt x="771" y="2405"/>
                  </a:lnTo>
                  <a:lnTo>
                    <a:pt x="720" y="2424"/>
                  </a:lnTo>
                  <a:lnTo>
                    <a:pt x="671" y="2444"/>
                  </a:lnTo>
                  <a:lnTo>
                    <a:pt x="624" y="2464"/>
                  </a:lnTo>
                  <a:lnTo>
                    <a:pt x="580" y="2485"/>
                  </a:lnTo>
                  <a:lnTo>
                    <a:pt x="538" y="2507"/>
                  </a:lnTo>
                  <a:lnTo>
                    <a:pt x="497" y="2529"/>
                  </a:lnTo>
                  <a:lnTo>
                    <a:pt x="460" y="2552"/>
                  </a:lnTo>
                  <a:lnTo>
                    <a:pt x="423" y="2577"/>
                  </a:lnTo>
                  <a:lnTo>
                    <a:pt x="389" y="2601"/>
                  </a:lnTo>
                  <a:lnTo>
                    <a:pt x="357" y="2627"/>
                  </a:lnTo>
                  <a:lnTo>
                    <a:pt x="327" y="2655"/>
                  </a:lnTo>
                  <a:lnTo>
                    <a:pt x="298" y="2681"/>
                  </a:lnTo>
                  <a:lnTo>
                    <a:pt x="270" y="2709"/>
                  </a:lnTo>
                  <a:lnTo>
                    <a:pt x="242" y="2738"/>
                  </a:lnTo>
                  <a:lnTo>
                    <a:pt x="217" y="2767"/>
                  </a:lnTo>
                  <a:lnTo>
                    <a:pt x="191" y="2797"/>
                  </a:lnTo>
                  <a:lnTo>
                    <a:pt x="168" y="2828"/>
                  </a:lnTo>
                  <a:lnTo>
                    <a:pt x="146" y="2860"/>
                  </a:lnTo>
                  <a:lnTo>
                    <a:pt x="125" y="2894"/>
                  </a:lnTo>
                  <a:lnTo>
                    <a:pt x="105" y="2929"/>
                  </a:lnTo>
                  <a:lnTo>
                    <a:pt x="87" y="2965"/>
                  </a:lnTo>
                  <a:lnTo>
                    <a:pt x="69" y="3002"/>
                  </a:lnTo>
                  <a:lnTo>
                    <a:pt x="53" y="3042"/>
                  </a:lnTo>
                  <a:lnTo>
                    <a:pt x="39" y="3084"/>
                  </a:lnTo>
                  <a:lnTo>
                    <a:pt x="26" y="3127"/>
                  </a:lnTo>
                  <a:lnTo>
                    <a:pt x="20" y="3149"/>
                  </a:lnTo>
                  <a:lnTo>
                    <a:pt x="16" y="3170"/>
                  </a:lnTo>
                  <a:lnTo>
                    <a:pt x="11" y="3191"/>
                  </a:lnTo>
                  <a:lnTo>
                    <a:pt x="8" y="3211"/>
                  </a:lnTo>
                  <a:lnTo>
                    <a:pt x="6" y="3232"/>
                  </a:lnTo>
                  <a:lnTo>
                    <a:pt x="4" y="3252"/>
                  </a:lnTo>
                  <a:lnTo>
                    <a:pt x="2" y="3272"/>
                  </a:lnTo>
                  <a:lnTo>
                    <a:pt x="2" y="3292"/>
                  </a:lnTo>
                  <a:lnTo>
                    <a:pt x="0" y="3311"/>
                  </a:lnTo>
                  <a:lnTo>
                    <a:pt x="0" y="3330"/>
                  </a:lnTo>
                  <a:lnTo>
                    <a:pt x="2" y="3349"/>
                  </a:lnTo>
                  <a:lnTo>
                    <a:pt x="3" y="3368"/>
                  </a:lnTo>
                  <a:lnTo>
                    <a:pt x="5" y="3387"/>
                  </a:lnTo>
                  <a:lnTo>
                    <a:pt x="7" y="3404"/>
                  </a:lnTo>
                  <a:lnTo>
                    <a:pt x="10" y="3422"/>
                  </a:lnTo>
                  <a:lnTo>
                    <a:pt x="14" y="3439"/>
                  </a:lnTo>
                  <a:lnTo>
                    <a:pt x="21" y="3475"/>
                  </a:lnTo>
                  <a:lnTo>
                    <a:pt x="32" y="3508"/>
                  </a:lnTo>
                  <a:lnTo>
                    <a:pt x="44" y="3541"/>
                  </a:lnTo>
                  <a:lnTo>
                    <a:pt x="58" y="3573"/>
                  </a:lnTo>
                  <a:lnTo>
                    <a:pt x="73" y="3604"/>
                  </a:lnTo>
                  <a:lnTo>
                    <a:pt x="91" y="3634"/>
                  </a:lnTo>
                  <a:lnTo>
                    <a:pt x="109" y="3662"/>
                  </a:lnTo>
                  <a:lnTo>
                    <a:pt x="130" y="3691"/>
                  </a:lnTo>
                  <a:lnTo>
                    <a:pt x="153" y="3720"/>
                  </a:lnTo>
                  <a:lnTo>
                    <a:pt x="178" y="3746"/>
                  </a:lnTo>
                  <a:lnTo>
                    <a:pt x="191" y="3760"/>
                  </a:lnTo>
                  <a:lnTo>
                    <a:pt x="205" y="3772"/>
                  </a:lnTo>
                  <a:lnTo>
                    <a:pt x="219" y="3784"/>
                  </a:lnTo>
                  <a:lnTo>
                    <a:pt x="232" y="3796"/>
                  </a:lnTo>
                  <a:lnTo>
                    <a:pt x="248" y="3807"/>
                  </a:lnTo>
                  <a:lnTo>
                    <a:pt x="263" y="3818"/>
                  </a:lnTo>
                  <a:lnTo>
                    <a:pt x="279" y="3829"/>
                  </a:lnTo>
                  <a:lnTo>
                    <a:pt x="295" y="3839"/>
                  </a:lnTo>
                  <a:lnTo>
                    <a:pt x="312" y="3849"/>
                  </a:lnTo>
                  <a:lnTo>
                    <a:pt x="330" y="3858"/>
                  </a:lnTo>
                  <a:lnTo>
                    <a:pt x="348" y="3867"/>
                  </a:lnTo>
                  <a:lnTo>
                    <a:pt x="367" y="3875"/>
                  </a:lnTo>
                  <a:lnTo>
                    <a:pt x="388" y="3883"/>
                  </a:lnTo>
                  <a:lnTo>
                    <a:pt x="409" y="3891"/>
                  </a:lnTo>
                  <a:lnTo>
                    <a:pt x="430" y="3897"/>
                  </a:lnTo>
                  <a:lnTo>
                    <a:pt x="453" y="3904"/>
                  </a:lnTo>
                  <a:lnTo>
                    <a:pt x="476" y="3911"/>
                  </a:lnTo>
                  <a:lnTo>
                    <a:pt x="502" y="3916"/>
                  </a:lnTo>
                  <a:lnTo>
                    <a:pt x="527" y="3921"/>
                  </a:lnTo>
                  <a:lnTo>
                    <a:pt x="554" y="3925"/>
                  </a:lnTo>
                  <a:lnTo>
                    <a:pt x="581" y="3929"/>
                  </a:lnTo>
                  <a:lnTo>
                    <a:pt x="611" y="3933"/>
                  </a:lnTo>
                  <a:lnTo>
                    <a:pt x="641" y="3936"/>
                  </a:lnTo>
                  <a:lnTo>
                    <a:pt x="673" y="3938"/>
                  </a:lnTo>
                  <a:lnTo>
                    <a:pt x="705" y="3941"/>
                  </a:lnTo>
                  <a:lnTo>
                    <a:pt x="739" y="3942"/>
                  </a:lnTo>
                  <a:lnTo>
                    <a:pt x="775" y="3943"/>
                  </a:lnTo>
                  <a:lnTo>
                    <a:pt x="812" y="3943"/>
                  </a:lnTo>
                  <a:lnTo>
                    <a:pt x="857" y="3944"/>
                  </a:lnTo>
                  <a:lnTo>
                    <a:pt x="904" y="3943"/>
                  </a:lnTo>
                  <a:lnTo>
                    <a:pt x="950" y="3941"/>
                  </a:lnTo>
                  <a:lnTo>
                    <a:pt x="995" y="3937"/>
                  </a:lnTo>
                  <a:lnTo>
                    <a:pt x="1042" y="3933"/>
                  </a:lnTo>
                  <a:lnTo>
                    <a:pt x="1087" y="3927"/>
                  </a:lnTo>
                  <a:lnTo>
                    <a:pt x="1134" y="3921"/>
                  </a:lnTo>
                  <a:lnTo>
                    <a:pt x="1178" y="3913"/>
                  </a:lnTo>
                  <a:lnTo>
                    <a:pt x="1223" y="3904"/>
                  </a:lnTo>
                  <a:lnTo>
                    <a:pt x="1267" y="3894"/>
                  </a:lnTo>
                  <a:lnTo>
                    <a:pt x="1310" y="3883"/>
                  </a:lnTo>
                  <a:lnTo>
                    <a:pt x="1353" y="3872"/>
                  </a:lnTo>
                  <a:lnTo>
                    <a:pt x="1395" y="3859"/>
                  </a:lnTo>
                  <a:lnTo>
                    <a:pt x="1436" y="3846"/>
                  </a:lnTo>
                  <a:lnTo>
                    <a:pt x="1477" y="3831"/>
                  </a:lnTo>
                  <a:lnTo>
                    <a:pt x="1517" y="3817"/>
                  </a:lnTo>
                  <a:lnTo>
                    <a:pt x="1539" y="3808"/>
                  </a:lnTo>
                  <a:lnTo>
                    <a:pt x="1561" y="3799"/>
                  </a:lnTo>
                  <a:lnTo>
                    <a:pt x="1584" y="3788"/>
                  </a:lnTo>
                  <a:lnTo>
                    <a:pt x="1606" y="3778"/>
                  </a:lnTo>
                  <a:lnTo>
                    <a:pt x="1629" y="3766"/>
                  </a:lnTo>
                  <a:lnTo>
                    <a:pt x="1654" y="3754"/>
                  </a:lnTo>
                  <a:lnTo>
                    <a:pt x="1677" y="3742"/>
                  </a:lnTo>
                  <a:lnTo>
                    <a:pt x="1702" y="3728"/>
                  </a:lnTo>
                  <a:lnTo>
                    <a:pt x="1702" y="3276"/>
                  </a:lnTo>
                  <a:lnTo>
                    <a:pt x="1666" y="3288"/>
                  </a:lnTo>
                  <a:lnTo>
                    <a:pt x="1628" y="3299"/>
                  </a:lnTo>
                  <a:lnTo>
                    <a:pt x="1591" y="3309"/>
                  </a:lnTo>
                  <a:lnTo>
                    <a:pt x="1553" y="3316"/>
                  </a:lnTo>
                  <a:lnTo>
                    <a:pt x="1516" y="3323"/>
                  </a:lnTo>
                  <a:lnTo>
                    <a:pt x="1479" y="3328"/>
                  </a:lnTo>
                  <a:lnTo>
                    <a:pt x="1442" y="3331"/>
                  </a:lnTo>
                  <a:lnTo>
                    <a:pt x="1405" y="3335"/>
                  </a:lnTo>
                  <a:lnTo>
                    <a:pt x="1363" y="3335"/>
                  </a:lnTo>
                  <a:lnTo>
                    <a:pt x="1326" y="3331"/>
                  </a:lnTo>
                  <a:lnTo>
                    <a:pt x="1308" y="3329"/>
                  </a:lnTo>
                  <a:lnTo>
                    <a:pt x="1291" y="3327"/>
                  </a:lnTo>
                  <a:lnTo>
                    <a:pt x="1276" y="3324"/>
                  </a:lnTo>
                  <a:lnTo>
                    <a:pt x="1262" y="3319"/>
                  </a:lnTo>
                  <a:lnTo>
                    <a:pt x="1247" y="3315"/>
                  </a:lnTo>
                  <a:lnTo>
                    <a:pt x="1234" y="3308"/>
                  </a:lnTo>
                  <a:lnTo>
                    <a:pt x="1222" y="3302"/>
                  </a:lnTo>
                  <a:lnTo>
                    <a:pt x="1210" y="3294"/>
                  </a:lnTo>
                  <a:lnTo>
                    <a:pt x="1199" y="3286"/>
                  </a:lnTo>
                  <a:lnTo>
                    <a:pt x="1188" y="3276"/>
                  </a:lnTo>
                  <a:lnTo>
                    <a:pt x="1178" y="3265"/>
                  </a:lnTo>
                  <a:lnTo>
                    <a:pt x="1168" y="3253"/>
                  </a:lnTo>
                  <a:lnTo>
                    <a:pt x="1160" y="3243"/>
                  </a:lnTo>
                  <a:lnTo>
                    <a:pt x="1152" y="3232"/>
                  </a:lnTo>
                  <a:lnTo>
                    <a:pt x="1146" y="3221"/>
                  </a:lnTo>
                  <a:lnTo>
                    <a:pt x="1139" y="3209"/>
                  </a:lnTo>
                  <a:lnTo>
                    <a:pt x="1134" y="3197"/>
                  </a:lnTo>
                  <a:lnTo>
                    <a:pt x="1129" y="3185"/>
                  </a:lnTo>
                  <a:lnTo>
                    <a:pt x="1126" y="3170"/>
                  </a:lnTo>
                  <a:lnTo>
                    <a:pt x="1122" y="3157"/>
                  </a:lnTo>
                  <a:lnTo>
                    <a:pt x="1120" y="3143"/>
                  </a:lnTo>
                  <a:lnTo>
                    <a:pt x="1119" y="3128"/>
                  </a:lnTo>
                  <a:lnTo>
                    <a:pt x="1119" y="3114"/>
                  </a:lnTo>
                  <a:lnTo>
                    <a:pt x="1121" y="3100"/>
                  </a:lnTo>
                  <a:lnTo>
                    <a:pt x="1124" y="3084"/>
                  </a:lnTo>
                  <a:lnTo>
                    <a:pt x="1127" y="3069"/>
                  </a:lnTo>
                  <a:lnTo>
                    <a:pt x="1132" y="3053"/>
                  </a:lnTo>
                  <a:lnTo>
                    <a:pt x="1138" y="3039"/>
                  </a:lnTo>
                  <a:lnTo>
                    <a:pt x="1142" y="3025"/>
                  </a:lnTo>
                  <a:lnTo>
                    <a:pt x="1148" y="3011"/>
                  </a:lnTo>
                  <a:lnTo>
                    <a:pt x="1155" y="2998"/>
                  </a:lnTo>
                  <a:lnTo>
                    <a:pt x="1161" y="2985"/>
                  </a:lnTo>
                  <a:lnTo>
                    <a:pt x="1169" y="2972"/>
                  </a:lnTo>
                  <a:lnTo>
                    <a:pt x="1178" y="2958"/>
                  </a:lnTo>
                  <a:lnTo>
                    <a:pt x="1187" y="2946"/>
                  </a:lnTo>
                  <a:lnTo>
                    <a:pt x="1196" y="2934"/>
                  </a:lnTo>
                  <a:lnTo>
                    <a:pt x="1208" y="2922"/>
                  </a:lnTo>
                  <a:lnTo>
                    <a:pt x="1217" y="2910"/>
                  </a:lnTo>
                  <a:lnTo>
                    <a:pt x="1230" y="2899"/>
                  </a:lnTo>
                  <a:lnTo>
                    <a:pt x="1242" y="2888"/>
                  </a:lnTo>
                  <a:lnTo>
                    <a:pt x="1267" y="2866"/>
                  </a:lnTo>
                  <a:lnTo>
                    <a:pt x="1294" y="2846"/>
                  </a:lnTo>
                  <a:lnTo>
                    <a:pt x="1325" y="2829"/>
                  </a:lnTo>
                  <a:lnTo>
                    <a:pt x="1361" y="2812"/>
                  </a:lnTo>
                  <a:lnTo>
                    <a:pt x="1403" y="2793"/>
                  </a:lnTo>
                  <a:lnTo>
                    <a:pt x="1450" y="2774"/>
                  </a:lnTo>
                  <a:lnTo>
                    <a:pt x="1505" y="2755"/>
                  </a:lnTo>
                  <a:lnTo>
                    <a:pt x="1564" y="2737"/>
                  </a:lnTo>
                  <a:lnTo>
                    <a:pt x="1630" y="2717"/>
                  </a:lnTo>
                  <a:lnTo>
                    <a:pt x="1702" y="2698"/>
                  </a:lnTo>
                  <a:close/>
                  <a:moveTo>
                    <a:pt x="1702" y="1037"/>
                  </a:moveTo>
                  <a:lnTo>
                    <a:pt x="1691" y="1037"/>
                  </a:lnTo>
                  <a:lnTo>
                    <a:pt x="1680" y="1037"/>
                  </a:lnTo>
                  <a:lnTo>
                    <a:pt x="1647" y="1043"/>
                  </a:lnTo>
                  <a:lnTo>
                    <a:pt x="1615" y="1049"/>
                  </a:lnTo>
                  <a:lnTo>
                    <a:pt x="1583" y="1056"/>
                  </a:lnTo>
                  <a:lnTo>
                    <a:pt x="1552" y="1064"/>
                  </a:lnTo>
                  <a:lnTo>
                    <a:pt x="1521" y="1071"/>
                  </a:lnTo>
                  <a:lnTo>
                    <a:pt x="1490" y="1080"/>
                  </a:lnTo>
                  <a:lnTo>
                    <a:pt x="1460" y="1089"/>
                  </a:lnTo>
                  <a:lnTo>
                    <a:pt x="1431" y="1099"/>
                  </a:lnTo>
                  <a:lnTo>
                    <a:pt x="1401" y="1109"/>
                  </a:lnTo>
                  <a:lnTo>
                    <a:pt x="1372" y="1120"/>
                  </a:lnTo>
                  <a:lnTo>
                    <a:pt x="1343" y="1131"/>
                  </a:lnTo>
                  <a:lnTo>
                    <a:pt x="1315" y="1142"/>
                  </a:lnTo>
                  <a:lnTo>
                    <a:pt x="1287" y="1154"/>
                  </a:lnTo>
                  <a:lnTo>
                    <a:pt x="1259" y="1166"/>
                  </a:lnTo>
                  <a:lnTo>
                    <a:pt x="1232" y="1179"/>
                  </a:lnTo>
                  <a:lnTo>
                    <a:pt x="1205" y="1193"/>
                  </a:lnTo>
                  <a:lnTo>
                    <a:pt x="1152" y="1220"/>
                  </a:lnTo>
                  <a:lnTo>
                    <a:pt x="1100" y="1250"/>
                  </a:lnTo>
                  <a:lnTo>
                    <a:pt x="1051" y="1282"/>
                  </a:lnTo>
                  <a:lnTo>
                    <a:pt x="1002" y="1314"/>
                  </a:lnTo>
                  <a:lnTo>
                    <a:pt x="955" y="1348"/>
                  </a:lnTo>
                  <a:lnTo>
                    <a:pt x="908" y="1385"/>
                  </a:lnTo>
                  <a:lnTo>
                    <a:pt x="863" y="1421"/>
                  </a:lnTo>
                  <a:lnTo>
                    <a:pt x="819" y="1460"/>
                  </a:lnTo>
                  <a:lnTo>
                    <a:pt x="780" y="1499"/>
                  </a:lnTo>
                  <a:lnTo>
                    <a:pt x="740" y="1541"/>
                  </a:lnTo>
                  <a:lnTo>
                    <a:pt x="700" y="1587"/>
                  </a:lnTo>
                  <a:lnTo>
                    <a:pt x="660" y="1635"/>
                  </a:lnTo>
                  <a:lnTo>
                    <a:pt x="640" y="1661"/>
                  </a:lnTo>
                  <a:lnTo>
                    <a:pt x="619" y="1687"/>
                  </a:lnTo>
                  <a:lnTo>
                    <a:pt x="599" y="1715"/>
                  </a:lnTo>
                  <a:lnTo>
                    <a:pt x="579" y="1743"/>
                  </a:lnTo>
                  <a:lnTo>
                    <a:pt x="559" y="1772"/>
                  </a:lnTo>
                  <a:lnTo>
                    <a:pt x="539" y="1803"/>
                  </a:lnTo>
                  <a:lnTo>
                    <a:pt x="519" y="1835"/>
                  </a:lnTo>
                  <a:lnTo>
                    <a:pt x="501" y="1867"/>
                  </a:lnTo>
                  <a:lnTo>
                    <a:pt x="1524" y="1978"/>
                  </a:lnTo>
                  <a:lnTo>
                    <a:pt x="1547" y="1946"/>
                  </a:lnTo>
                  <a:lnTo>
                    <a:pt x="1569" y="1917"/>
                  </a:lnTo>
                  <a:lnTo>
                    <a:pt x="1591" y="1890"/>
                  </a:lnTo>
                  <a:lnTo>
                    <a:pt x="1613" y="1866"/>
                  </a:lnTo>
                  <a:lnTo>
                    <a:pt x="1635" y="1843"/>
                  </a:lnTo>
                  <a:lnTo>
                    <a:pt x="1657" y="1822"/>
                  </a:lnTo>
                  <a:lnTo>
                    <a:pt x="1680" y="1803"/>
                  </a:lnTo>
                  <a:lnTo>
                    <a:pt x="1702" y="1785"/>
                  </a:lnTo>
                  <a:lnTo>
                    <a:pt x="1702" y="1037"/>
                  </a:lnTo>
                  <a:close/>
                  <a:moveTo>
                    <a:pt x="10248" y="5195"/>
                  </a:moveTo>
                  <a:lnTo>
                    <a:pt x="10248" y="4884"/>
                  </a:lnTo>
                  <a:lnTo>
                    <a:pt x="9959" y="4455"/>
                  </a:lnTo>
                  <a:lnTo>
                    <a:pt x="10077" y="4455"/>
                  </a:lnTo>
                  <a:lnTo>
                    <a:pt x="10226" y="4677"/>
                  </a:lnTo>
                  <a:lnTo>
                    <a:pt x="10244" y="4709"/>
                  </a:lnTo>
                  <a:lnTo>
                    <a:pt x="10262" y="4740"/>
                  </a:lnTo>
                  <a:lnTo>
                    <a:pt x="10282" y="4770"/>
                  </a:lnTo>
                  <a:lnTo>
                    <a:pt x="10300" y="4802"/>
                  </a:lnTo>
                  <a:lnTo>
                    <a:pt x="10318" y="4774"/>
                  </a:lnTo>
                  <a:lnTo>
                    <a:pt x="10337" y="4742"/>
                  </a:lnTo>
                  <a:lnTo>
                    <a:pt x="10359" y="4706"/>
                  </a:lnTo>
                  <a:lnTo>
                    <a:pt x="10382" y="4669"/>
                  </a:lnTo>
                  <a:lnTo>
                    <a:pt x="10522" y="4455"/>
                  </a:lnTo>
                  <a:lnTo>
                    <a:pt x="10641" y="4455"/>
                  </a:lnTo>
                  <a:lnTo>
                    <a:pt x="10344" y="4884"/>
                  </a:lnTo>
                  <a:lnTo>
                    <a:pt x="10344" y="5195"/>
                  </a:lnTo>
                  <a:lnTo>
                    <a:pt x="10248" y="5195"/>
                  </a:lnTo>
                  <a:close/>
                  <a:moveTo>
                    <a:pt x="7851" y="5195"/>
                  </a:moveTo>
                  <a:lnTo>
                    <a:pt x="7851" y="4455"/>
                  </a:lnTo>
                  <a:lnTo>
                    <a:pt x="7948" y="4455"/>
                  </a:lnTo>
                  <a:lnTo>
                    <a:pt x="7948" y="5107"/>
                  </a:lnTo>
                  <a:lnTo>
                    <a:pt x="8312" y="5107"/>
                  </a:lnTo>
                  <a:lnTo>
                    <a:pt x="8312" y="5195"/>
                  </a:lnTo>
                  <a:lnTo>
                    <a:pt x="7851" y="5195"/>
                  </a:lnTo>
                  <a:close/>
                  <a:moveTo>
                    <a:pt x="5566" y="5195"/>
                  </a:moveTo>
                  <a:lnTo>
                    <a:pt x="5566" y="4455"/>
                  </a:lnTo>
                  <a:lnTo>
                    <a:pt x="5664" y="4455"/>
                  </a:lnTo>
                  <a:lnTo>
                    <a:pt x="5664" y="4758"/>
                  </a:lnTo>
                  <a:lnTo>
                    <a:pt x="6049" y="4758"/>
                  </a:lnTo>
                  <a:lnTo>
                    <a:pt x="6049" y="4455"/>
                  </a:lnTo>
                  <a:lnTo>
                    <a:pt x="6145" y="4455"/>
                  </a:lnTo>
                  <a:lnTo>
                    <a:pt x="6145" y="5195"/>
                  </a:lnTo>
                  <a:lnTo>
                    <a:pt x="6049" y="5195"/>
                  </a:lnTo>
                  <a:lnTo>
                    <a:pt x="6049" y="4848"/>
                  </a:lnTo>
                  <a:lnTo>
                    <a:pt x="5664" y="4848"/>
                  </a:lnTo>
                  <a:lnTo>
                    <a:pt x="5664" y="5195"/>
                  </a:lnTo>
                  <a:lnTo>
                    <a:pt x="5566" y="5195"/>
                  </a:lnTo>
                  <a:close/>
                  <a:moveTo>
                    <a:pt x="3682" y="5195"/>
                  </a:moveTo>
                  <a:lnTo>
                    <a:pt x="3682" y="4543"/>
                  </a:lnTo>
                  <a:lnTo>
                    <a:pt x="3445" y="4543"/>
                  </a:lnTo>
                  <a:lnTo>
                    <a:pt x="3445" y="4455"/>
                  </a:lnTo>
                  <a:lnTo>
                    <a:pt x="4024" y="4455"/>
                  </a:lnTo>
                  <a:lnTo>
                    <a:pt x="4024" y="4543"/>
                  </a:lnTo>
                  <a:lnTo>
                    <a:pt x="3786" y="4543"/>
                  </a:lnTo>
                  <a:lnTo>
                    <a:pt x="3786" y="5195"/>
                  </a:lnTo>
                  <a:lnTo>
                    <a:pt x="3682" y="5195"/>
                  </a:lnTo>
                  <a:close/>
                  <a:moveTo>
                    <a:pt x="9936" y="3943"/>
                  </a:moveTo>
                  <a:lnTo>
                    <a:pt x="9943" y="3943"/>
                  </a:lnTo>
                  <a:lnTo>
                    <a:pt x="9949" y="3943"/>
                  </a:lnTo>
                  <a:lnTo>
                    <a:pt x="9959" y="3943"/>
                  </a:lnTo>
                  <a:lnTo>
                    <a:pt x="9998" y="3943"/>
                  </a:lnTo>
                  <a:lnTo>
                    <a:pt x="10038" y="3941"/>
                  </a:lnTo>
                  <a:lnTo>
                    <a:pt x="10079" y="3938"/>
                  </a:lnTo>
                  <a:lnTo>
                    <a:pt x="10118" y="3935"/>
                  </a:lnTo>
                  <a:lnTo>
                    <a:pt x="10157" y="3931"/>
                  </a:lnTo>
                  <a:lnTo>
                    <a:pt x="10197" y="3925"/>
                  </a:lnTo>
                  <a:lnTo>
                    <a:pt x="10236" y="3918"/>
                  </a:lnTo>
                  <a:lnTo>
                    <a:pt x="10274" y="3911"/>
                  </a:lnTo>
                  <a:lnTo>
                    <a:pt x="10312" y="3902"/>
                  </a:lnTo>
                  <a:lnTo>
                    <a:pt x="10351" y="3893"/>
                  </a:lnTo>
                  <a:lnTo>
                    <a:pt x="10388" y="3882"/>
                  </a:lnTo>
                  <a:lnTo>
                    <a:pt x="10426" y="3871"/>
                  </a:lnTo>
                  <a:lnTo>
                    <a:pt x="10462" y="3859"/>
                  </a:lnTo>
                  <a:lnTo>
                    <a:pt x="10499" y="3847"/>
                  </a:lnTo>
                  <a:lnTo>
                    <a:pt x="10535" y="3832"/>
                  </a:lnTo>
                  <a:lnTo>
                    <a:pt x="10572" y="3818"/>
                  </a:lnTo>
                  <a:lnTo>
                    <a:pt x="10607" y="3803"/>
                  </a:lnTo>
                  <a:lnTo>
                    <a:pt x="10641" y="3786"/>
                  </a:lnTo>
                  <a:lnTo>
                    <a:pt x="10676" y="3768"/>
                  </a:lnTo>
                  <a:lnTo>
                    <a:pt x="10711" y="3751"/>
                  </a:lnTo>
                  <a:lnTo>
                    <a:pt x="10744" y="3732"/>
                  </a:lnTo>
                  <a:lnTo>
                    <a:pt x="10777" y="3712"/>
                  </a:lnTo>
                  <a:lnTo>
                    <a:pt x="10810" y="3692"/>
                  </a:lnTo>
                  <a:lnTo>
                    <a:pt x="10842" y="3671"/>
                  </a:lnTo>
                  <a:lnTo>
                    <a:pt x="10873" y="3649"/>
                  </a:lnTo>
                  <a:lnTo>
                    <a:pt x="10905" y="3626"/>
                  </a:lnTo>
                  <a:lnTo>
                    <a:pt x="10935" y="3603"/>
                  </a:lnTo>
                  <a:lnTo>
                    <a:pt x="10965" y="3579"/>
                  </a:lnTo>
                  <a:lnTo>
                    <a:pt x="10994" y="3554"/>
                  </a:lnTo>
                  <a:lnTo>
                    <a:pt x="11023" y="3529"/>
                  </a:lnTo>
                  <a:lnTo>
                    <a:pt x="11051" y="3502"/>
                  </a:lnTo>
                  <a:lnTo>
                    <a:pt x="11078" y="3476"/>
                  </a:lnTo>
                  <a:lnTo>
                    <a:pt x="10953" y="3869"/>
                  </a:lnTo>
                  <a:lnTo>
                    <a:pt x="12028" y="3869"/>
                  </a:lnTo>
                  <a:lnTo>
                    <a:pt x="12955" y="1015"/>
                  </a:lnTo>
                  <a:lnTo>
                    <a:pt x="11865" y="1015"/>
                  </a:lnTo>
                  <a:lnTo>
                    <a:pt x="11368" y="2564"/>
                  </a:lnTo>
                  <a:lnTo>
                    <a:pt x="11368" y="2570"/>
                  </a:lnTo>
                  <a:lnTo>
                    <a:pt x="11367" y="2575"/>
                  </a:lnTo>
                  <a:lnTo>
                    <a:pt x="11364" y="2581"/>
                  </a:lnTo>
                  <a:lnTo>
                    <a:pt x="11360" y="2586"/>
                  </a:lnTo>
                  <a:lnTo>
                    <a:pt x="11338" y="2653"/>
                  </a:lnTo>
                  <a:lnTo>
                    <a:pt x="11328" y="2678"/>
                  </a:lnTo>
                  <a:lnTo>
                    <a:pt x="11318" y="2702"/>
                  </a:lnTo>
                  <a:lnTo>
                    <a:pt x="11307" y="2725"/>
                  </a:lnTo>
                  <a:lnTo>
                    <a:pt x="11295" y="2749"/>
                  </a:lnTo>
                  <a:lnTo>
                    <a:pt x="11282" y="2772"/>
                  </a:lnTo>
                  <a:lnTo>
                    <a:pt x="11268" y="2794"/>
                  </a:lnTo>
                  <a:lnTo>
                    <a:pt x="11254" y="2816"/>
                  </a:lnTo>
                  <a:lnTo>
                    <a:pt x="11239" y="2837"/>
                  </a:lnTo>
                  <a:lnTo>
                    <a:pt x="11222" y="2857"/>
                  </a:lnTo>
                  <a:lnTo>
                    <a:pt x="11205" y="2877"/>
                  </a:lnTo>
                  <a:lnTo>
                    <a:pt x="11188" y="2895"/>
                  </a:lnTo>
                  <a:lnTo>
                    <a:pt x="11170" y="2914"/>
                  </a:lnTo>
                  <a:lnTo>
                    <a:pt x="11151" y="2932"/>
                  </a:lnTo>
                  <a:lnTo>
                    <a:pt x="11131" y="2950"/>
                  </a:lnTo>
                  <a:lnTo>
                    <a:pt x="11112" y="2965"/>
                  </a:lnTo>
                  <a:lnTo>
                    <a:pt x="11091" y="2982"/>
                  </a:lnTo>
                  <a:lnTo>
                    <a:pt x="11070" y="2996"/>
                  </a:lnTo>
                  <a:lnTo>
                    <a:pt x="11047" y="3010"/>
                  </a:lnTo>
                  <a:lnTo>
                    <a:pt x="11024" y="3023"/>
                  </a:lnTo>
                  <a:lnTo>
                    <a:pt x="11002" y="3036"/>
                  </a:lnTo>
                  <a:lnTo>
                    <a:pt x="10978" y="3048"/>
                  </a:lnTo>
                  <a:lnTo>
                    <a:pt x="10955" y="3059"/>
                  </a:lnTo>
                  <a:lnTo>
                    <a:pt x="10930" y="3069"/>
                  </a:lnTo>
                  <a:lnTo>
                    <a:pt x="10905" y="3079"/>
                  </a:lnTo>
                  <a:lnTo>
                    <a:pt x="10880" y="3086"/>
                  </a:lnTo>
                  <a:lnTo>
                    <a:pt x="10854" y="3094"/>
                  </a:lnTo>
                  <a:lnTo>
                    <a:pt x="10828" y="3101"/>
                  </a:lnTo>
                  <a:lnTo>
                    <a:pt x="10801" y="3106"/>
                  </a:lnTo>
                  <a:lnTo>
                    <a:pt x="10775" y="3112"/>
                  </a:lnTo>
                  <a:lnTo>
                    <a:pt x="10748" y="3115"/>
                  </a:lnTo>
                  <a:lnTo>
                    <a:pt x="10721" y="3118"/>
                  </a:lnTo>
                  <a:lnTo>
                    <a:pt x="10693" y="3119"/>
                  </a:lnTo>
                  <a:lnTo>
                    <a:pt x="10680" y="3119"/>
                  </a:lnTo>
                  <a:lnTo>
                    <a:pt x="10668" y="3117"/>
                  </a:lnTo>
                  <a:lnTo>
                    <a:pt x="10655" y="3115"/>
                  </a:lnTo>
                  <a:lnTo>
                    <a:pt x="10644" y="3113"/>
                  </a:lnTo>
                  <a:lnTo>
                    <a:pt x="10632" y="3110"/>
                  </a:lnTo>
                  <a:lnTo>
                    <a:pt x="10621" y="3105"/>
                  </a:lnTo>
                  <a:lnTo>
                    <a:pt x="10610" y="3101"/>
                  </a:lnTo>
                  <a:lnTo>
                    <a:pt x="10599" y="3096"/>
                  </a:lnTo>
                  <a:lnTo>
                    <a:pt x="10589" y="3091"/>
                  </a:lnTo>
                  <a:lnTo>
                    <a:pt x="10578" y="3085"/>
                  </a:lnTo>
                  <a:lnTo>
                    <a:pt x="10568" y="3079"/>
                  </a:lnTo>
                  <a:lnTo>
                    <a:pt x="10559" y="3072"/>
                  </a:lnTo>
                  <a:lnTo>
                    <a:pt x="10549" y="3064"/>
                  </a:lnTo>
                  <a:lnTo>
                    <a:pt x="10541" y="3057"/>
                  </a:lnTo>
                  <a:lnTo>
                    <a:pt x="10532" y="3049"/>
                  </a:lnTo>
                  <a:lnTo>
                    <a:pt x="10524" y="3040"/>
                  </a:lnTo>
                  <a:lnTo>
                    <a:pt x="10516" y="3031"/>
                  </a:lnTo>
                  <a:lnTo>
                    <a:pt x="10509" y="3022"/>
                  </a:lnTo>
                  <a:lnTo>
                    <a:pt x="10502" y="3012"/>
                  </a:lnTo>
                  <a:lnTo>
                    <a:pt x="10495" y="3002"/>
                  </a:lnTo>
                  <a:lnTo>
                    <a:pt x="10489" y="2993"/>
                  </a:lnTo>
                  <a:lnTo>
                    <a:pt x="10483" y="2982"/>
                  </a:lnTo>
                  <a:lnTo>
                    <a:pt x="10479" y="2970"/>
                  </a:lnTo>
                  <a:lnTo>
                    <a:pt x="10473" y="2959"/>
                  </a:lnTo>
                  <a:lnTo>
                    <a:pt x="10470" y="2948"/>
                  </a:lnTo>
                  <a:lnTo>
                    <a:pt x="10465" y="2936"/>
                  </a:lnTo>
                  <a:lnTo>
                    <a:pt x="10462" y="2924"/>
                  </a:lnTo>
                  <a:lnTo>
                    <a:pt x="10460" y="2912"/>
                  </a:lnTo>
                  <a:lnTo>
                    <a:pt x="10458" y="2900"/>
                  </a:lnTo>
                  <a:lnTo>
                    <a:pt x="10457" y="2887"/>
                  </a:lnTo>
                  <a:lnTo>
                    <a:pt x="10456" y="2873"/>
                  </a:lnTo>
                  <a:lnTo>
                    <a:pt x="10456" y="2860"/>
                  </a:lnTo>
                  <a:lnTo>
                    <a:pt x="10457" y="2838"/>
                  </a:lnTo>
                  <a:lnTo>
                    <a:pt x="10460" y="2816"/>
                  </a:lnTo>
                  <a:lnTo>
                    <a:pt x="10464" y="2794"/>
                  </a:lnTo>
                  <a:lnTo>
                    <a:pt x="10470" y="2772"/>
                  </a:lnTo>
                  <a:lnTo>
                    <a:pt x="11034" y="1015"/>
                  </a:lnTo>
                  <a:lnTo>
                    <a:pt x="9951" y="1015"/>
                  </a:lnTo>
                  <a:lnTo>
                    <a:pt x="9306" y="3016"/>
                  </a:lnTo>
                  <a:lnTo>
                    <a:pt x="9296" y="3050"/>
                  </a:lnTo>
                  <a:lnTo>
                    <a:pt x="9288" y="3083"/>
                  </a:lnTo>
                  <a:lnTo>
                    <a:pt x="9282" y="3116"/>
                  </a:lnTo>
                  <a:lnTo>
                    <a:pt x="9276" y="3149"/>
                  </a:lnTo>
                  <a:lnTo>
                    <a:pt x="9271" y="3169"/>
                  </a:lnTo>
                  <a:lnTo>
                    <a:pt x="9266" y="3189"/>
                  </a:lnTo>
                  <a:lnTo>
                    <a:pt x="9262" y="3208"/>
                  </a:lnTo>
                  <a:lnTo>
                    <a:pt x="9260" y="3228"/>
                  </a:lnTo>
                  <a:lnTo>
                    <a:pt x="9256" y="3246"/>
                  </a:lnTo>
                  <a:lnTo>
                    <a:pt x="9255" y="3266"/>
                  </a:lnTo>
                  <a:lnTo>
                    <a:pt x="9254" y="3286"/>
                  </a:lnTo>
                  <a:lnTo>
                    <a:pt x="9254" y="3305"/>
                  </a:lnTo>
                  <a:lnTo>
                    <a:pt x="9254" y="3337"/>
                  </a:lnTo>
                  <a:lnTo>
                    <a:pt x="9256" y="3369"/>
                  </a:lnTo>
                  <a:lnTo>
                    <a:pt x="9261" y="3400"/>
                  </a:lnTo>
                  <a:lnTo>
                    <a:pt x="9266" y="3430"/>
                  </a:lnTo>
                  <a:lnTo>
                    <a:pt x="9273" y="3460"/>
                  </a:lnTo>
                  <a:lnTo>
                    <a:pt x="9280" y="3489"/>
                  </a:lnTo>
                  <a:lnTo>
                    <a:pt x="9290" y="3518"/>
                  </a:lnTo>
                  <a:lnTo>
                    <a:pt x="9300" y="3547"/>
                  </a:lnTo>
                  <a:lnTo>
                    <a:pt x="9313" y="3574"/>
                  </a:lnTo>
                  <a:lnTo>
                    <a:pt x="9326" y="3601"/>
                  </a:lnTo>
                  <a:lnTo>
                    <a:pt x="9340" y="3627"/>
                  </a:lnTo>
                  <a:lnTo>
                    <a:pt x="9356" y="3652"/>
                  </a:lnTo>
                  <a:lnTo>
                    <a:pt x="9373" y="3677"/>
                  </a:lnTo>
                  <a:lnTo>
                    <a:pt x="9391" y="3701"/>
                  </a:lnTo>
                  <a:lnTo>
                    <a:pt x="9410" y="3723"/>
                  </a:lnTo>
                  <a:lnTo>
                    <a:pt x="9430" y="3745"/>
                  </a:lnTo>
                  <a:lnTo>
                    <a:pt x="9451" y="3766"/>
                  </a:lnTo>
                  <a:lnTo>
                    <a:pt x="9473" y="3786"/>
                  </a:lnTo>
                  <a:lnTo>
                    <a:pt x="9496" y="3805"/>
                  </a:lnTo>
                  <a:lnTo>
                    <a:pt x="9519" y="3822"/>
                  </a:lnTo>
                  <a:lnTo>
                    <a:pt x="9544" y="3839"/>
                  </a:lnTo>
                  <a:lnTo>
                    <a:pt x="9570" y="3854"/>
                  </a:lnTo>
                  <a:lnTo>
                    <a:pt x="9596" y="3869"/>
                  </a:lnTo>
                  <a:lnTo>
                    <a:pt x="9623" y="3882"/>
                  </a:lnTo>
                  <a:lnTo>
                    <a:pt x="9650" y="3893"/>
                  </a:lnTo>
                  <a:lnTo>
                    <a:pt x="9679" y="3904"/>
                  </a:lnTo>
                  <a:lnTo>
                    <a:pt x="9708" y="3913"/>
                  </a:lnTo>
                  <a:lnTo>
                    <a:pt x="9738" y="3921"/>
                  </a:lnTo>
                  <a:lnTo>
                    <a:pt x="9768" y="3926"/>
                  </a:lnTo>
                  <a:lnTo>
                    <a:pt x="9798" y="3931"/>
                  </a:lnTo>
                  <a:lnTo>
                    <a:pt x="9830" y="3934"/>
                  </a:lnTo>
                  <a:lnTo>
                    <a:pt x="9861" y="3935"/>
                  </a:lnTo>
                  <a:lnTo>
                    <a:pt x="9868" y="3938"/>
                  </a:lnTo>
                  <a:lnTo>
                    <a:pt x="9875" y="3939"/>
                  </a:lnTo>
                  <a:lnTo>
                    <a:pt x="9881" y="3941"/>
                  </a:lnTo>
                  <a:lnTo>
                    <a:pt x="9889" y="3942"/>
                  </a:lnTo>
                  <a:lnTo>
                    <a:pt x="9904" y="3943"/>
                  </a:lnTo>
                  <a:lnTo>
                    <a:pt x="9921" y="3943"/>
                  </a:lnTo>
                  <a:lnTo>
                    <a:pt x="9929" y="3943"/>
                  </a:lnTo>
                  <a:lnTo>
                    <a:pt x="9936" y="3943"/>
                  </a:lnTo>
                  <a:close/>
                  <a:moveTo>
                    <a:pt x="8757" y="4439"/>
                  </a:moveTo>
                  <a:lnTo>
                    <a:pt x="8781" y="4440"/>
                  </a:lnTo>
                  <a:lnTo>
                    <a:pt x="8806" y="4444"/>
                  </a:lnTo>
                  <a:lnTo>
                    <a:pt x="8829" y="4448"/>
                  </a:lnTo>
                  <a:lnTo>
                    <a:pt x="8851" y="4455"/>
                  </a:lnTo>
                  <a:lnTo>
                    <a:pt x="8873" y="4463"/>
                  </a:lnTo>
                  <a:lnTo>
                    <a:pt x="8894" y="4471"/>
                  </a:lnTo>
                  <a:lnTo>
                    <a:pt x="8915" y="4480"/>
                  </a:lnTo>
                  <a:lnTo>
                    <a:pt x="8935" y="4491"/>
                  </a:lnTo>
                  <a:lnTo>
                    <a:pt x="8956" y="4503"/>
                  </a:lnTo>
                  <a:lnTo>
                    <a:pt x="8976" y="4517"/>
                  </a:lnTo>
                  <a:lnTo>
                    <a:pt x="8992" y="4531"/>
                  </a:lnTo>
                  <a:lnTo>
                    <a:pt x="9009" y="4547"/>
                  </a:lnTo>
                  <a:lnTo>
                    <a:pt x="9023" y="4564"/>
                  </a:lnTo>
                  <a:lnTo>
                    <a:pt x="9036" y="4583"/>
                  </a:lnTo>
                  <a:lnTo>
                    <a:pt x="9050" y="4604"/>
                  </a:lnTo>
                  <a:lnTo>
                    <a:pt x="9061" y="4625"/>
                  </a:lnTo>
                  <a:lnTo>
                    <a:pt x="9071" y="4648"/>
                  </a:lnTo>
                  <a:lnTo>
                    <a:pt x="9081" y="4671"/>
                  </a:lnTo>
                  <a:lnTo>
                    <a:pt x="9088" y="4694"/>
                  </a:lnTo>
                  <a:lnTo>
                    <a:pt x="9094" y="4720"/>
                  </a:lnTo>
                  <a:lnTo>
                    <a:pt x="9099" y="4745"/>
                  </a:lnTo>
                  <a:lnTo>
                    <a:pt x="9103" y="4770"/>
                  </a:lnTo>
                  <a:lnTo>
                    <a:pt x="9105" y="4798"/>
                  </a:lnTo>
                  <a:lnTo>
                    <a:pt x="9105" y="4824"/>
                  </a:lnTo>
                  <a:lnTo>
                    <a:pt x="9105" y="4852"/>
                  </a:lnTo>
                  <a:lnTo>
                    <a:pt x="9103" y="4880"/>
                  </a:lnTo>
                  <a:lnTo>
                    <a:pt x="9099" y="4905"/>
                  </a:lnTo>
                  <a:lnTo>
                    <a:pt x="9094" y="4930"/>
                  </a:lnTo>
                  <a:lnTo>
                    <a:pt x="9088" y="4956"/>
                  </a:lnTo>
                  <a:lnTo>
                    <a:pt x="9081" y="4979"/>
                  </a:lnTo>
                  <a:lnTo>
                    <a:pt x="9071" y="5002"/>
                  </a:lnTo>
                  <a:lnTo>
                    <a:pt x="9061" y="5025"/>
                  </a:lnTo>
                  <a:lnTo>
                    <a:pt x="9049" y="5046"/>
                  </a:lnTo>
                  <a:lnTo>
                    <a:pt x="9035" y="5067"/>
                  </a:lnTo>
                  <a:lnTo>
                    <a:pt x="9021" y="5086"/>
                  </a:lnTo>
                  <a:lnTo>
                    <a:pt x="9006" y="5103"/>
                  </a:lnTo>
                  <a:lnTo>
                    <a:pt x="8989" y="5119"/>
                  </a:lnTo>
                  <a:lnTo>
                    <a:pt x="8972" y="5133"/>
                  </a:lnTo>
                  <a:lnTo>
                    <a:pt x="8954" y="5147"/>
                  </a:lnTo>
                  <a:lnTo>
                    <a:pt x="8935" y="5159"/>
                  </a:lnTo>
                  <a:lnTo>
                    <a:pt x="8913" y="5169"/>
                  </a:lnTo>
                  <a:lnTo>
                    <a:pt x="8890" y="5178"/>
                  </a:lnTo>
                  <a:lnTo>
                    <a:pt x="8867" y="5185"/>
                  </a:lnTo>
                  <a:lnTo>
                    <a:pt x="8845" y="5192"/>
                  </a:lnTo>
                  <a:lnTo>
                    <a:pt x="8823" y="5196"/>
                  </a:lnTo>
                  <a:lnTo>
                    <a:pt x="8801" y="5201"/>
                  </a:lnTo>
                  <a:lnTo>
                    <a:pt x="8779" y="5202"/>
                  </a:lnTo>
                  <a:lnTo>
                    <a:pt x="8757" y="5203"/>
                  </a:lnTo>
                  <a:lnTo>
                    <a:pt x="8757" y="5121"/>
                  </a:lnTo>
                  <a:lnTo>
                    <a:pt x="8769" y="5121"/>
                  </a:lnTo>
                  <a:lnTo>
                    <a:pt x="8781" y="5120"/>
                  </a:lnTo>
                  <a:lnTo>
                    <a:pt x="8793" y="5119"/>
                  </a:lnTo>
                  <a:lnTo>
                    <a:pt x="8807" y="5117"/>
                  </a:lnTo>
                  <a:lnTo>
                    <a:pt x="8819" y="5115"/>
                  </a:lnTo>
                  <a:lnTo>
                    <a:pt x="8831" y="5111"/>
                  </a:lnTo>
                  <a:lnTo>
                    <a:pt x="8842" y="5108"/>
                  </a:lnTo>
                  <a:lnTo>
                    <a:pt x="8854" y="5104"/>
                  </a:lnTo>
                  <a:lnTo>
                    <a:pt x="8865" y="5099"/>
                  </a:lnTo>
                  <a:lnTo>
                    <a:pt x="8876" y="5094"/>
                  </a:lnTo>
                  <a:lnTo>
                    <a:pt x="8887" y="5087"/>
                  </a:lnTo>
                  <a:lnTo>
                    <a:pt x="8897" y="5081"/>
                  </a:lnTo>
                  <a:lnTo>
                    <a:pt x="8907" y="5074"/>
                  </a:lnTo>
                  <a:lnTo>
                    <a:pt x="8917" y="5065"/>
                  </a:lnTo>
                  <a:lnTo>
                    <a:pt x="8926" y="5056"/>
                  </a:lnTo>
                  <a:lnTo>
                    <a:pt x="8935" y="5047"/>
                  </a:lnTo>
                  <a:lnTo>
                    <a:pt x="8943" y="5037"/>
                  </a:lnTo>
                  <a:lnTo>
                    <a:pt x="8950" y="5026"/>
                  </a:lnTo>
                  <a:lnTo>
                    <a:pt x="8958" y="5015"/>
                  </a:lnTo>
                  <a:lnTo>
                    <a:pt x="8965" y="5004"/>
                  </a:lnTo>
                  <a:lnTo>
                    <a:pt x="8971" y="4992"/>
                  </a:lnTo>
                  <a:lnTo>
                    <a:pt x="8978" y="4980"/>
                  </a:lnTo>
                  <a:lnTo>
                    <a:pt x="8983" y="4967"/>
                  </a:lnTo>
                  <a:lnTo>
                    <a:pt x="8989" y="4952"/>
                  </a:lnTo>
                  <a:lnTo>
                    <a:pt x="8993" y="4939"/>
                  </a:lnTo>
                  <a:lnTo>
                    <a:pt x="8997" y="4924"/>
                  </a:lnTo>
                  <a:lnTo>
                    <a:pt x="9001" y="4908"/>
                  </a:lnTo>
                  <a:lnTo>
                    <a:pt x="9003" y="4893"/>
                  </a:lnTo>
                  <a:lnTo>
                    <a:pt x="9006" y="4876"/>
                  </a:lnTo>
                  <a:lnTo>
                    <a:pt x="9008" y="4860"/>
                  </a:lnTo>
                  <a:lnTo>
                    <a:pt x="9009" y="4843"/>
                  </a:lnTo>
                  <a:lnTo>
                    <a:pt x="9009" y="4824"/>
                  </a:lnTo>
                  <a:lnTo>
                    <a:pt x="9008" y="4804"/>
                  </a:lnTo>
                  <a:lnTo>
                    <a:pt x="9007" y="4781"/>
                  </a:lnTo>
                  <a:lnTo>
                    <a:pt x="9003" y="4762"/>
                  </a:lnTo>
                  <a:lnTo>
                    <a:pt x="9000" y="4742"/>
                  </a:lnTo>
                  <a:lnTo>
                    <a:pt x="8990" y="4704"/>
                  </a:lnTo>
                  <a:lnTo>
                    <a:pt x="8979" y="4669"/>
                  </a:lnTo>
                  <a:lnTo>
                    <a:pt x="8970" y="4653"/>
                  </a:lnTo>
                  <a:lnTo>
                    <a:pt x="8961" y="4638"/>
                  </a:lnTo>
                  <a:lnTo>
                    <a:pt x="8950" y="4623"/>
                  </a:lnTo>
                  <a:lnTo>
                    <a:pt x="8939" y="4609"/>
                  </a:lnTo>
                  <a:lnTo>
                    <a:pt x="8927" y="4596"/>
                  </a:lnTo>
                  <a:lnTo>
                    <a:pt x="8914" y="4585"/>
                  </a:lnTo>
                  <a:lnTo>
                    <a:pt x="8898" y="4575"/>
                  </a:lnTo>
                  <a:lnTo>
                    <a:pt x="8883" y="4565"/>
                  </a:lnTo>
                  <a:lnTo>
                    <a:pt x="8869" y="4555"/>
                  </a:lnTo>
                  <a:lnTo>
                    <a:pt x="8853" y="4547"/>
                  </a:lnTo>
                  <a:lnTo>
                    <a:pt x="8839" y="4541"/>
                  </a:lnTo>
                  <a:lnTo>
                    <a:pt x="8822" y="4536"/>
                  </a:lnTo>
                  <a:lnTo>
                    <a:pt x="8807" y="4532"/>
                  </a:lnTo>
                  <a:lnTo>
                    <a:pt x="8790" y="4530"/>
                  </a:lnTo>
                  <a:lnTo>
                    <a:pt x="8774" y="4529"/>
                  </a:lnTo>
                  <a:lnTo>
                    <a:pt x="8757" y="4529"/>
                  </a:lnTo>
                  <a:lnTo>
                    <a:pt x="8757" y="4439"/>
                  </a:lnTo>
                  <a:close/>
                  <a:moveTo>
                    <a:pt x="8400" y="4832"/>
                  </a:moveTo>
                  <a:lnTo>
                    <a:pt x="8400" y="4810"/>
                  </a:lnTo>
                  <a:lnTo>
                    <a:pt x="8401" y="4789"/>
                  </a:lnTo>
                  <a:lnTo>
                    <a:pt x="8404" y="4768"/>
                  </a:lnTo>
                  <a:lnTo>
                    <a:pt x="8406" y="4747"/>
                  </a:lnTo>
                  <a:lnTo>
                    <a:pt x="8409" y="4727"/>
                  </a:lnTo>
                  <a:lnTo>
                    <a:pt x="8414" y="4709"/>
                  </a:lnTo>
                  <a:lnTo>
                    <a:pt x="8418" y="4690"/>
                  </a:lnTo>
                  <a:lnTo>
                    <a:pt x="8424" y="4671"/>
                  </a:lnTo>
                  <a:lnTo>
                    <a:pt x="8430" y="4653"/>
                  </a:lnTo>
                  <a:lnTo>
                    <a:pt x="8437" y="4636"/>
                  </a:lnTo>
                  <a:lnTo>
                    <a:pt x="8444" y="4619"/>
                  </a:lnTo>
                  <a:lnTo>
                    <a:pt x="8453" y="4603"/>
                  </a:lnTo>
                  <a:lnTo>
                    <a:pt x="8463" y="4587"/>
                  </a:lnTo>
                  <a:lnTo>
                    <a:pt x="8473" y="4572"/>
                  </a:lnTo>
                  <a:lnTo>
                    <a:pt x="8485" y="4557"/>
                  </a:lnTo>
                  <a:lnTo>
                    <a:pt x="8496" y="4543"/>
                  </a:lnTo>
                  <a:lnTo>
                    <a:pt x="8510" y="4531"/>
                  </a:lnTo>
                  <a:lnTo>
                    <a:pt x="8523" y="4520"/>
                  </a:lnTo>
                  <a:lnTo>
                    <a:pt x="8537" y="4509"/>
                  </a:lnTo>
                  <a:lnTo>
                    <a:pt x="8551" y="4499"/>
                  </a:lnTo>
                  <a:lnTo>
                    <a:pt x="8566" y="4490"/>
                  </a:lnTo>
                  <a:lnTo>
                    <a:pt x="8581" y="4481"/>
                  </a:lnTo>
                  <a:lnTo>
                    <a:pt x="8597" y="4474"/>
                  </a:lnTo>
                  <a:lnTo>
                    <a:pt x="8612" y="4467"/>
                  </a:lnTo>
                  <a:lnTo>
                    <a:pt x="8629" y="4460"/>
                  </a:lnTo>
                  <a:lnTo>
                    <a:pt x="8647" y="4455"/>
                  </a:lnTo>
                  <a:lnTo>
                    <a:pt x="8664" y="4450"/>
                  </a:lnTo>
                  <a:lnTo>
                    <a:pt x="8682" y="4446"/>
                  </a:lnTo>
                  <a:lnTo>
                    <a:pt x="8700" y="4444"/>
                  </a:lnTo>
                  <a:lnTo>
                    <a:pt x="8718" y="4442"/>
                  </a:lnTo>
                  <a:lnTo>
                    <a:pt x="8737" y="4440"/>
                  </a:lnTo>
                  <a:lnTo>
                    <a:pt x="8757" y="4439"/>
                  </a:lnTo>
                  <a:lnTo>
                    <a:pt x="8757" y="4529"/>
                  </a:lnTo>
                  <a:lnTo>
                    <a:pt x="8729" y="4530"/>
                  </a:lnTo>
                  <a:lnTo>
                    <a:pt x="8704" y="4533"/>
                  </a:lnTo>
                  <a:lnTo>
                    <a:pt x="8692" y="4535"/>
                  </a:lnTo>
                  <a:lnTo>
                    <a:pt x="8680" y="4538"/>
                  </a:lnTo>
                  <a:lnTo>
                    <a:pt x="8668" y="4541"/>
                  </a:lnTo>
                  <a:lnTo>
                    <a:pt x="8657" y="4545"/>
                  </a:lnTo>
                  <a:lnTo>
                    <a:pt x="8645" y="4550"/>
                  </a:lnTo>
                  <a:lnTo>
                    <a:pt x="8634" y="4554"/>
                  </a:lnTo>
                  <a:lnTo>
                    <a:pt x="8624" y="4560"/>
                  </a:lnTo>
                  <a:lnTo>
                    <a:pt x="8615" y="4566"/>
                  </a:lnTo>
                  <a:lnTo>
                    <a:pt x="8605" y="4573"/>
                  </a:lnTo>
                  <a:lnTo>
                    <a:pt x="8596" y="4579"/>
                  </a:lnTo>
                  <a:lnTo>
                    <a:pt x="8587" y="4587"/>
                  </a:lnTo>
                  <a:lnTo>
                    <a:pt x="8578" y="4595"/>
                  </a:lnTo>
                  <a:lnTo>
                    <a:pt x="8569" y="4605"/>
                  </a:lnTo>
                  <a:lnTo>
                    <a:pt x="8560" y="4616"/>
                  </a:lnTo>
                  <a:lnTo>
                    <a:pt x="8552" y="4627"/>
                  </a:lnTo>
                  <a:lnTo>
                    <a:pt x="8544" y="4638"/>
                  </a:lnTo>
                  <a:lnTo>
                    <a:pt x="8536" y="4651"/>
                  </a:lnTo>
                  <a:lnTo>
                    <a:pt x="8530" y="4663"/>
                  </a:lnTo>
                  <a:lnTo>
                    <a:pt x="8524" y="4678"/>
                  </a:lnTo>
                  <a:lnTo>
                    <a:pt x="8518" y="4692"/>
                  </a:lnTo>
                  <a:lnTo>
                    <a:pt x="8513" y="4706"/>
                  </a:lnTo>
                  <a:lnTo>
                    <a:pt x="8509" y="4722"/>
                  </a:lnTo>
                  <a:lnTo>
                    <a:pt x="8505" y="4738"/>
                  </a:lnTo>
                  <a:lnTo>
                    <a:pt x="8502" y="4756"/>
                  </a:lnTo>
                  <a:lnTo>
                    <a:pt x="8500" y="4774"/>
                  </a:lnTo>
                  <a:lnTo>
                    <a:pt x="8499" y="4792"/>
                  </a:lnTo>
                  <a:lnTo>
                    <a:pt x="8497" y="4812"/>
                  </a:lnTo>
                  <a:lnTo>
                    <a:pt x="8496" y="4832"/>
                  </a:lnTo>
                  <a:lnTo>
                    <a:pt x="8497" y="4849"/>
                  </a:lnTo>
                  <a:lnTo>
                    <a:pt x="8499" y="4865"/>
                  </a:lnTo>
                  <a:lnTo>
                    <a:pt x="8500" y="4881"/>
                  </a:lnTo>
                  <a:lnTo>
                    <a:pt x="8502" y="4896"/>
                  </a:lnTo>
                  <a:lnTo>
                    <a:pt x="8505" y="4912"/>
                  </a:lnTo>
                  <a:lnTo>
                    <a:pt x="8509" y="4926"/>
                  </a:lnTo>
                  <a:lnTo>
                    <a:pt x="8513" y="4940"/>
                  </a:lnTo>
                  <a:lnTo>
                    <a:pt x="8517" y="4954"/>
                  </a:lnTo>
                  <a:lnTo>
                    <a:pt x="8523" y="4967"/>
                  </a:lnTo>
                  <a:lnTo>
                    <a:pt x="8528" y="4980"/>
                  </a:lnTo>
                  <a:lnTo>
                    <a:pt x="8534" y="4992"/>
                  </a:lnTo>
                  <a:lnTo>
                    <a:pt x="8541" y="5004"/>
                  </a:lnTo>
                  <a:lnTo>
                    <a:pt x="8548" y="5015"/>
                  </a:lnTo>
                  <a:lnTo>
                    <a:pt x="8555" y="5026"/>
                  </a:lnTo>
                  <a:lnTo>
                    <a:pt x="8563" y="5037"/>
                  </a:lnTo>
                  <a:lnTo>
                    <a:pt x="8571" y="5047"/>
                  </a:lnTo>
                  <a:lnTo>
                    <a:pt x="8581" y="5056"/>
                  </a:lnTo>
                  <a:lnTo>
                    <a:pt x="8591" y="5065"/>
                  </a:lnTo>
                  <a:lnTo>
                    <a:pt x="8601" y="5074"/>
                  </a:lnTo>
                  <a:lnTo>
                    <a:pt x="8611" y="5081"/>
                  </a:lnTo>
                  <a:lnTo>
                    <a:pt x="8622" y="5087"/>
                  </a:lnTo>
                  <a:lnTo>
                    <a:pt x="8632" y="5094"/>
                  </a:lnTo>
                  <a:lnTo>
                    <a:pt x="8643" y="5099"/>
                  </a:lnTo>
                  <a:lnTo>
                    <a:pt x="8654" y="5104"/>
                  </a:lnTo>
                  <a:lnTo>
                    <a:pt x="8665" y="5108"/>
                  </a:lnTo>
                  <a:lnTo>
                    <a:pt x="8678" y="5111"/>
                  </a:lnTo>
                  <a:lnTo>
                    <a:pt x="8689" y="5115"/>
                  </a:lnTo>
                  <a:lnTo>
                    <a:pt x="8701" y="5117"/>
                  </a:lnTo>
                  <a:lnTo>
                    <a:pt x="8713" y="5119"/>
                  </a:lnTo>
                  <a:lnTo>
                    <a:pt x="8725" y="5120"/>
                  </a:lnTo>
                  <a:lnTo>
                    <a:pt x="8737" y="5121"/>
                  </a:lnTo>
                  <a:lnTo>
                    <a:pt x="8749" y="5121"/>
                  </a:lnTo>
                  <a:lnTo>
                    <a:pt x="8757" y="5121"/>
                  </a:lnTo>
                  <a:lnTo>
                    <a:pt x="8757" y="5203"/>
                  </a:lnTo>
                  <a:lnTo>
                    <a:pt x="8729" y="5202"/>
                  </a:lnTo>
                  <a:lnTo>
                    <a:pt x="8704" y="5201"/>
                  </a:lnTo>
                  <a:lnTo>
                    <a:pt x="8679" y="5196"/>
                  </a:lnTo>
                  <a:lnTo>
                    <a:pt x="8654" y="5192"/>
                  </a:lnTo>
                  <a:lnTo>
                    <a:pt x="8631" y="5185"/>
                  </a:lnTo>
                  <a:lnTo>
                    <a:pt x="8608" y="5178"/>
                  </a:lnTo>
                  <a:lnTo>
                    <a:pt x="8586" y="5169"/>
                  </a:lnTo>
                  <a:lnTo>
                    <a:pt x="8564" y="5159"/>
                  </a:lnTo>
                  <a:lnTo>
                    <a:pt x="8545" y="5145"/>
                  </a:lnTo>
                  <a:lnTo>
                    <a:pt x="8526" y="5129"/>
                  </a:lnTo>
                  <a:lnTo>
                    <a:pt x="8510" y="5114"/>
                  </a:lnTo>
                  <a:lnTo>
                    <a:pt x="8493" y="5097"/>
                  </a:lnTo>
                  <a:lnTo>
                    <a:pt x="8479" y="5078"/>
                  </a:lnTo>
                  <a:lnTo>
                    <a:pt x="8465" y="5060"/>
                  </a:lnTo>
                  <a:lnTo>
                    <a:pt x="8460" y="5050"/>
                  </a:lnTo>
                  <a:lnTo>
                    <a:pt x="8454" y="5040"/>
                  </a:lnTo>
                  <a:lnTo>
                    <a:pt x="8449" y="5029"/>
                  </a:lnTo>
                  <a:lnTo>
                    <a:pt x="8444" y="5018"/>
                  </a:lnTo>
                  <a:lnTo>
                    <a:pt x="8435" y="4996"/>
                  </a:lnTo>
                  <a:lnTo>
                    <a:pt x="8426" y="4973"/>
                  </a:lnTo>
                  <a:lnTo>
                    <a:pt x="8418" y="4950"/>
                  </a:lnTo>
                  <a:lnTo>
                    <a:pt x="8411" y="4928"/>
                  </a:lnTo>
                  <a:lnTo>
                    <a:pt x="8407" y="4905"/>
                  </a:lnTo>
                  <a:lnTo>
                    <a:pt x="8404" y="4881"/>
                  </a:lnTo>
                  <a:lnTo>
                    <a:pt x="8401" y="4858"/>
                  </a:lnTo>
                  <a:lnTo>
                    <a:pt x="8400" y="4832"/>
                  </a:lnTo>
                  <a:close/>
                  <a:moveTo>
                    <a:pt x="7377" y="4439"/>
                  </a:moveTo>
                  <a:lnTo>
                    <a:pt x="7402" y="4440"/>
                  </a:lnTo>
                  <a:lnTo>
                    <a:pt x="7425" y="4444"/>
                  </a:lnTo>
                  <a:lnTo>
                    <a:pt x="7449" y="4448"/>
                  </a:lnTo>
                  <a:lnTo>
                    <a:pt x="7473" y="4455"/>
                  </a:lnTo>
                  <a:lnTo>
                    <a:pt x="7495" y="4463"/>
                  </a:lnTo>
                  <a:lnTo>
                    <a:pt x="7518" y="4471"/>
                  </a:lnTo>
                  <a:lnTo>
                    <a:pt x="7540" y="4480"/>
                  </a:lnTo>
                  <a:lnTo>
                    <a:pt x="7562" y="4491"/>
                  </a:lnTo>
                  <a:lnTo>
                    <a:pt x="7581" y="4503"/>
                  </a:lnTo>
                  <a:lnTo>
                    <a:pt x="7600" y="4517"/>
                  </a:lnTo>
                  <a:lnTo>
                    <a:pt x="7617" y="4531"/>
                  </a:lnTo>
                  <a:lnTo>
                    <a:pt x="7634" y="4547"/>
                  </a:lnTo>
                  <a:lnTo>
                    <a:pt x="7649" y="4564"/>
                  </a:lnTo>
                  <a:lnTo>
                    <a:pt x="7664" y="4583"/>
                  </a:lnTo>
                  <a:lnTo>
                    <a:pt x="7677" y="4604"/>
                  </a:lnTo>
                  <a:lnTo>
                    <a:pt x="7688" y="4625"/>
                  </a:lnTo>
                  <a:lnTo>
                    <a:pt x="7699" y="4648"/>
                  </a:lnTo>
                  <a:lnTo>
                    <a:pt x="7708" y="4671"/>
                  </a:lnTo>
                  <a:lnTo>
                    <a:pt x="7716" y="4694"/>
                  </a:lnTo>
                  <a:lnTo>
                    <a:pt x="7722" y="4720"/>
                  </a:lnTo>
                  <a:lnTo>
                    <a:pt x="7727" y="4745"/>
                  </a:lnTo>
                  <a:lnTo>
                    <a:pt x="7730" y="4770"/>
                  </a:lnTo>
                  <a:lnTo>
                    <a:pt x="7732" y="4798"/>
                  </a:lnTo>
                  <a:lnTo>
                    <a:pt x="7733" y="4824"/>
                  </a:lnTo>
                  <a:lnTo>
                    <a:pt x="7732" y="4852"/>
                  </a:lnTo>
                  <a:lnTo>
                    <a:pt x="7729" y="4880"/>
                  </a:lnTo>
                  <a:lnTo>
                    <a:pt x="7724" y="4905"/>
                  </a:lnTo>
                  <a:lnTo>
                    <a:pt x="7718" y="4930"/>
                  </a:lnTo>
                  <a:lnTo>
                    <a:pt x="7710" y="4956"/>
                  </a:lnTo>
                  <a:lnTo>
                    <a:pt x="7701" y="4979"/>
                  </a:lnTo>
                  <a:lnTo>
                    <a:pt x="7691" y="5002"/>
                  </a:lnTo>
                  <a:lnTo>
                    <a:pt x="7681" y="5025"/>
                  </a:lnTo>
                  <a:lnTo>
                    <a:pt x="7669" y="5046"/>
                  </a:lnTo>
                  <a:lnTo>
                    <a:pt x="7657" y="5067"/>
                  </a:lnTo>
                  <a:lnTo>
                    <a:pt x="7644" y="5086"/>
                  </a:lnTo>
                  <a:lnTo>
                    <a:pt x="7629" y="5103"/>
                  </a:lnTo>
                  <a:lnTo>
                    <a:pt x="7613" y="5119"/>
                  </a:lnTo>
                  <a:lnTo>
                    <a:pt x="7595" y="5133"/>
                  </a:lnTo>
                  <a:lnTo>
                    <a:pt x="7576" y="5147"/>
                  </a:lnTo>
                  <a:lnTo>
                    <a:pt x="7554" y="5159"/>
                  </a:lnTo>
                  <a:lnTo>
                    <a:pt x="7534" y="5169"/>
                  </a:lnTo>
                  <a:lnTo>
                    <a:pt x="7515" y="5178"/>
                  </a:lnTo>
                  <a:lnTo>
                    <a:pt x="7494" y="5185"/>
                  </a:lnTo>
                  <a:lnTo>
                    <a:pt x="7472" y="5192"/>
                  </a:lnTo>
                  <a:lnTo>
                    <a:pt x="7448" y="5196"/>
                  </a:lnTo>
                  <a:lnTo>
                    <a:pt x="7425" y="5201"/>
                  </a:lnTo>
                  <a:lnTo>
                    <a:pt x="7402" y="5202"/>
                  </a:lnTo>
                  <a:lnTo>
                    <a:pt x="7377" y="5203"/>
                  </a:lnTo>
                  <a:lnTo>
                    <a:pt x="7377" y="5121"/>
                  </a:lnTo>
                  <a:lnTo>
                    <a:pt x="7391" y="5121"/>
                  </a:lnTo>
                  <a:lnTo>
                    <a:pt x="7404" y="5120"/>
                  </a:lnTo>
                  <a:lnTo>
                    <a:pt x="7417" y="5119"/>
                  </a:lnTo>
                  <a:lnTo>
                    <a:pt x="7430" y="5117"/>
                  </a:lnTo>
                  <a:lnTo>
                    <a:pt x="7442" y="5115"/>
                  </a:lnTo>
                  <a:lnTo>
                    <a:pt x="7454" y="5111"/>
                  </a:lnTo>
                  <a:lnTo>
                    <a:pt x="7466" y="5108"/>
                  </a:lnTo>
                  <a:lnTo>
                    <a:pt x="7477" y="5104"/>
                  </a:lnTo>
                  <a:lnTo>
                    <a:pt x="7488" y="5099"/>
                  </a:lnTo>
                  <a:lnTo>
                    <a:pt x="7498" y="5094"/>
                  </a:lnTo>
                  <a:lnTo>
                    <a:pt x="7509" y="5087"/>
                  </a:lnTo>
                  <a:lnTo>
                    <a:pt x="7519" y="5081"/>
                  </a:lnTo>
                  <a:lnTo>
                    <a:pt x="7528" y="5074"/>
                  </a:lnTo>
                  <a:lnTo>
                    <a:pt x="7538" y="5065"/>
                  </a:lnTo>
                  <a:lnTo>
                    <a:pt x="7547" y="5056"/>
                  </a:lnTo>
                  <a:lnTo>
                    <a:pt x="7554" y="5047"/>
                  </a:lnTo>
                  <a:lnTo>
                    <a:pt x="7564" y="5037"/>
                  </a:lnTo>
                  <a:lnTo>
                    <a:pt x="7573" y="5026"/>
                  </a:lnTo>
                  <a:lnTo>
                    <a:pt x="7581" y="5015"/>
                  </a:lnTo>
                  <a:lnTo>
                    <a:pt x="7589" y="5004"/>
                  </a:lnTo>
                  <a:lnTo>
                    <a:pt x="7595" y="4992"/>
                  </a:lnTo>
                  <a:lnTo>
                    <a:pt x="7601" y="4980"/>
                  </a:lnTo>
                  <a:lnTo>
                    <a:pt x="7606" y="4967"/>
                  </a:lnTo>
                  <a:lnTo>
                    <a:pt x="7612" y="4952"/>
                  </a:lnTo>
                  <a:lnTo>
                    <a:pt x="7615" y="4939"/>
                  </a:lnTo>
                  <a:lnTo>
                    <a:pt x="7620" y="4924"/>
                  </a:lnTo>
                  <a:lnTo>
                    <a:pt x="7622" y="4908"/>
                  </a:lnTo>
                  <a:lnTo>
                    <a:pt x="7625" y="4893"/>
                  </a:lnTo>
                  <a:lnTo>
                    <a:pt x="7626" y="4876"/>
                  </a:lnTo>
                  <a:lnTo>
                    <a:pt x="7628" y="4860"/>
                  </a:lnTo>
                  <a:lnTo>
                    <a:pt x="7628" y="4843"/>
                  </a:lnTo>
                  <a:lnTo>
                    <a:pt x="7629" y="4824"/>
                  </a:lnTo>
                  <a:lnTo>
                    <a:pt x="7628" y="4804"/>
                  </a:lnTo>
                  <a:lnTo>
                    <a:pt x="7627" y="4781"/>
                  </a:lnTo>
                  <a:lnTo>
                    <a:pt x="7625" y="4762"/>
                  </a:lnTo>
                  <a:lnTo>
                    <a:pt x="7623" y="4742"/>
                  </a:lnTo>
                  <a:lnTo>
                    <a:pt x="7618" y="4723"/>
                  </a:lnTo>
                  <a:lnTo>
                    <a:pt x="7613" y="4704"/>
                  </a:lnTo>
                  <a:lnTo>
                    <a:pt x="7607" y="4687"/>
                  </a:lnTo>
                  <a:lnTo>
                    <a:pt x="7600" y="4669"/>
                  </a:lnTo>
                  <a:lnTo>
                    <a:pt x="7591" y="4653"/>
                  </a:lnTo>
                  <a:lnTo>
                    <a:pt x="7581" y="4638"/>
                  </a:lnTo>
                  <a:lnTo>
                    <a:pt x="7571" y="4623"/>
                  </a:lnTo>
                  <a:lnTo>
                    <a:pt x="7560" y="4609"/>
                  </a:lnTo>
                  <a:lnTo>
                    <a:pt x="7549" y="4596"/>
                  </a:lnTo>
                  <a:lnTo>
                    <a:pt x="7537" y="4585"/>
                  </a:lnTo>
                  <a:lnTo>
                    <a:pt x="7523" y="4575"/>
                  </a:lnTo>
                  <a:lnTo>
                    <a:pt x="7510" y="4565"/>
                  </a:lnTo>
                  <a:lnTo>
                    <a:pt x="7496" y="4555"/>
                  </a:lnTo>
                  <a:lnTo>
                    <a:pt x="7481" y="4547"/>
                  </a:lnTo>
                  <a:lnTo>
                    <a:pt x="7466" y="4541"/>
                  </a:lnTo>
                  <a:lnTo>
                    <a:pt x="7449" y="4536"/>
                  </a:lnTo>
                  <a:lnTo>
                    <a:pt x="7432" y="4532"/>
                  </a:lnTo>
                  <a:lnTo>
                    <a:pt x="7414" y="4530"/>
                  </a:lnTo>
                  <a:lnTo>
                    <a:pt x="7396" y="4529"/>
                  </a:lnTo>
                  <a:lnTo>
                    <a:pt x="7377" y="4529"/>
                  </a:lnTo>
                  <a:lnTo>
                    <a:pt x="7377" y="4439"/>
                  </a:lnTo>
                  <a:close/>
                  <a:moveTo>
                    <a:pt x="7021" y="4832"/>
                  </a:moveTo>
                  <a:lnTo>
                    <a:pt x="7021" y="4810"/>
                  </a:lnTo>
                  <a:lnTo>
                    <a:pt x="7022" y="4789"/>
                  </a:lnTo>
                  <a:lnTo>
                    <a:pt x="7024" y="4768"/>
                  </a:lnTo>
                  <a:lnTo>
                    <a:pt x="7028" y="4747"/>
                  </a:lnTo>
                  <a:lnTo>
                    <a:pt x="7031" y="4727"/>
                  </a:lnTo>
                  <a:lnTo>
                    <a:pt x="7036" y="4709"/>
                  </a:lnTo>
                  <a:lnTo>
                    <a:pt x="7042" y="4690"/>
                  </a:lnTo>
                  <a:lnTo>
                    <a:pt x="7047" y="4671"/>
                  </a:lnTo>
                  <a:lnTo>
                    <a:pt x="7055" y="4653"/>
                  </a:lnTo>
                  <a:lnTo>
                    <a:pt x="7063" y="4636"/>
                  </a:lnTo>
                  <a:lnTo>
                    <a:pt x="7071" y="4619"/>
                  </a:lnTo>
                  <a:lnTo>
                    <a:pt x="7081" y="4603"/>
                  </a:lnTo>
                  <a:lnTo>
                    <a:pt x="7091" y="4587"/>
                  </a:lnTo>
                  <a:lnTo>
                    <a:pt x="7100" y="4572"/>
                  </a:lnTo>
                  <a:lnTo>
                    <a:pt x="7113" y="4557"/>
                  </a:lnTo>
                  <a:lnTo>
                    <a:pt x="7125" y="4543"/>
                  </a:lnTo>
                  <a:lnTo>
                    <a:pt x="7136" y="4531"/>
                  </a:lnTo>
                  <a:lnTo>
                    <a:pt x="7148" y="4520"/>
                  </a:lnTo>
                  <a:lnTo>
                    <a:pt x="7161" y="4509"/>
                  </a:lnTo>
                  <a:lnTo>
                    <a:pt x="7174" y="4499"/>
                  </a:lnTo>
                  <a:lnTo>
                    <a:pt x="7189" y="4490"/>
                  </a:lnTo>
                  <a:lnTo>
                    <a:pt x="7203" y="4481"/>
                  </a:lnTo>
                  <a:lnTo>
                    <a:pt x="7219" y="4474"/>
                  </a:lnTo>
                  <a:lnTo>
                    <a:pt x="7234" y="4467"/>
                  </a:lnTo>
                  <a:lnTo>
                    <a:pt x="7251" y="4460"/>
                  </a:lnTo>
                  <a:lnTo>
                    <a:pt x="7267" y="4455"/>
                  </a:lnTo>
                  <a:lnTo>
                    <a:pt x="7284" y="4450"/>
                  </a:lnTo>
                  <a:lnTo>
                    <a:pt x="7301" y="4446"/>
                  </a:lnTo>
                  <a:lnTo>
                    <a:pt x="7320" y="4444"/>
                  </a:lnTo>
                  <a:lnTo>
                    <a:pt x="7339" y="4442"/>
                  </a:lnTo>
                  <a:lnTo>
                    <a:pt x="7358" y="4440"/>
                  </a:lnTo>
                  <a:lnTo>
                    <a:pt x="7377" y="4439"/>
                  </a:lnTo>
                  <a:lnTo>
                    <a:pt x="7377" y="4529"/>
                  </a:lnTo>
                  <a:lnTo>
                    <a:pt x="7352" y="4530"/>
                  </a:lnTo>
                  <a:lnTo>
                    <a:pt x="7328" y="4533"/>
                  </a:lnTo>
                  <a:lnTo>
                    <a:pt x="7305" y="4538"/>
                  </a:lnTo>
                  <a:lnTo>
                    <a:pt x="7283" y="4545"/>
                  </a:lnTo>
                  <a:lnTo>
                    <a:pt x="7261" y="4554"/>
                  </a:lnTo>
                  <a:lnTo>
                    <a:pt x="7240" y="4566"/>
                  </a:lnTo>
                  <a:lnTo>
                    <a:pt x="7219" y="4579"/>
                  </a:lnTo>
                  <a:lnTo>
                    <a:pt x="7199" y="4595"/>
                  </a:lnTo>
                  <a:lnTo>
                    <a:pt x="7189" y="4605"/>
                  </a:lnTo>
                  <a:lnTo>
                    <a:pt x="7181" y="4616"/>
                  </a:lnTo>
                  <a:lnTo>
                    <a:pt x="7172" y="4627"/>
                  </a:lnTo>
                  <a:lnTo>
                    <a:pt x="7166" y="4638"/>
                  </a:lnTo>
                  <a:lnTo>
                    <a:pt x="7159" y="4651"/>
                  </a:lnTo>
                  <a:lnTo>
                    <a:pt x="7152" y="4663"/>
                  </a:lnTo>
                  <a:lnTo>
                    <a:pt x="7147" y="4678"/>
                  </a:lnTo>
                  <a:lnTo>
                    <a:pt x="7142" y="4692"/>
                  </a:lnTo>
                  <a:lnTo>
                    <a:pt x="7138" y="4706"/>
                  </a:lnTo>
                  <a:lnTo>
                    <a:pt x="7135" y="4722"/>
                  </a:lnTo>
                  <a:lnTo>
                    <a:pt x="7131" y="4738"/>
                  </a:lnTo>
                  <a:lnTo>
                    <a:pt x="7129" y="4756"/>
                  </a:lnTo>
                  <a:lnTo>
                    <a:pt x="7127" y="4774"/>
                  </a:lnTo>
                  <a:lnTo>
                    <a:pt x="7126" y="4792"/>
                  </a:lnTo>
                  <a:lnTo>
                    <a:pt x="7125" y="4812"/>
                  </a:lnTo>
                  <a:lnTo>
                    <a:pt x="7125" y="4832"/>
                  </a:lnTo>
                  <a:lnTo>
                    <a:pt x="7126" y="4865"/>
                  </a:lnTo>
                  <a:lnTo>
                    <a:pt x="7129" y="4896"/>
                  </a:lnTo>
                  <a:lnTo>
                    <a:pt x="7131" y="4912"/>
                  </a:lnTo>
                  <a:lnTo>
                    <a:pt x="7134" y="4926"/>
                  </a:lnTo>
                  <a:lnTo>
                    <a:pt x="7137" y="4940"/>
                  </a:lnTo>
                  <a:lnTo>
                    <a:pt x="7141" y="4954"/>
                  </a:lnTo>
                  <a:lnTo>
                    <a:pt x="7146" y="4967"/>
                  </a:lnTo>
                  <a:lnTo>
                    <a:pt x="7150" y="4980"/>
                  </a:lnTo>
                  <a:lnTo>
                    <a:pt x="7156" y="4992"/>
                  </a:lnTo>
                  <a:lnTo>
                    <a:pt x="7162" y="5004"/>
                  </a:lnTo>
                  <a:lnTo>
                    <a:pt x="7169" y="5015"/>
                  </a:lnTo>
                  <a:lnTo>
                    <a:pt x="7176" y="5026"/>
                  </a:lnTo>
                  <a:lnTo>
                    <a:pt x="7183" y="5037"/>
                  </a:lnTo>
                  <a:lnTo>
                    <a:pt x="7191" y="5047"/>
                  </a:lnTo>
                  <a:lnTo>
                    <a:pt x="7201" y="5056"/>
                  </a:lnTo>
                  <a:lnTo>
                    <a:pt x="7211" y="5065"/>
                  </a:lnTo>
                  <a:lnTo>
                    <a:pt x="7221" y="5074"/>
                  </a:lnTo>
                  <a:lnTo>
                    <a:pt x="7232" y="5081"/>
                  </a:lnTo>
                  <a:lnTo>
                    <a:pt x="7243" y="5087"/>
                  </a:lnTo>
                  <a:lnTo>
                    <a:pt x="7253" y="5094"/>
                  </a:lnTo>
                  <a:lnTo>
                    <a:pt x="7264" y="5099"/>
                  </a:lnTo>
                  <a:lnTo>
                    <a:pt x="7276" y="5104"/>
                  </a:lnTo>
                  <a:lnTo>
                    <a:pt x="7287" y="5108"/>
                  </a:lnTo>
                  <a:lnTo>
                    <a:pt x="7299" y="5111"/>
                  </a:lnTo>
                  <a:lnTo>
                    <a:pt x="7311" y="5115"/>
                  </a:lnTo>
                  <a:lnTo>
                    <a:pt x="7324" y="5117"/>
                  </a:lnTo>
                  <a:lnTo>
                    <a:pt x="7337" y="5119"/>
                  </a:lnTo>
                  <a:lnTo>
                    <a:pt x="7350" y="5120"/>
                  </a:lnTo>
                  <a:lnTo>
                    <a:pt x="7363" y="5121"/>
                  </a:lnTo>
                  <a:lnTo>
                    <a:pt x="7377" y="5121"/>
                  </a:lnTo>
                  <a:lnTo>
                    <a:pt x="7377" y="5203"/>
                  </a:lnTo>
                  <a:lnTo>
                    <a:pt x="7352" y="5202"/>
                  </a:lnTo>
                  <a:lnTo>
                    <a:pt x="7327" y="5201"/>
                  </a:lnTo>
                  <a:lnTo>
                    <a:pt x="7303" y="5196"/>
                  </a:lnTo>
                  <a:lnTo>
                    <a:pt x="7278" y="5192"/>
                  </a:lnTo>
                  <a:lnTo>
                    <a:pt x="7255" y="5185"/>
                  </a:lnTo>
                  <a:lnTo>
                    <a:pt x="7233" y="5178"/>
                  </a:lnTo>
                  <a:lnTo>
                    <a:pt x="7211" y="5169"/>
                  </a:lnTo>
                  <a:lnTo>
                    <a:pt x="7191" y="5159"/>
                  </a:lnTo>
                  <a:lnTo>
                    <a:pt x="7170" y="5145"/>
                  </a:lnTo>
                  <a:lnTo>
                    <a:pt x="7151" y="5129"/>
                  </a:lnTo>
                  <a:lnTo>
                    <a:pt x="7134" y="5114"/>
                  </a:lnTo>
                  <a:lnTo>
                    <a:pt x="7117" y="5097"/>
                  </a:lnTo>
                  <a:lnTo>
                    <a:pt x="7103" y="5078"/>
                  </a:lnTo>
                  <a:lnTo>
                    <a:pt x="7089" y="5060"/>
                  </a:lnTo>
                  <a:lnTo>
                    <a:pt x="7077" y="5040"/>
                  </a:lnTo>
                  <a:lnTo>
                    <a:pt x="7065" y="5018"/>
                  </a:lnTo>
                  <a:lnTo>
                    <a:pt x="7055" y="4996"/>
                  </a:lnTo>
                  <a:lnTo>
                    <a:pt x="7045" y="4973"/>
                  </a:lnTo>
                  <a:lnTo>
                    <a:pt x="7039" y="4950"/>
                  </a:lnTo>
                  <a:lnTo>
                    <a:pt x="7032" y="4928"/>
                  </a:lnTo>
                  <a:lnTo>
                    <a:pt x="7026" y="4905"/>
                  </a:lnTo>
                  <a:lnTo>
                    <a:pt x="7023" y="4881"/>
                  </a:lnTo>
                  <a:lnTo>
                    <a:pt x="7021" y="4858"/>
                  </a:lnTo>
                  <a:lnTo>
                    <a:pt x="7021" y="4832"/>
                  </a:lnTo>
                  <a:close/>
                  <a:moveTo>
                    <a:pt x="6309" y="5195"/>
                  </a:moveTo>
                  <a:lnTo>
                    <a:pt x="6309" y="4455"/>
                  </a:lnTo>
                  <a:lnTo>
                    <a:pt x="6405" y="4455"/>
                  </a:lnTo>
                  <a:lnTo>
                    <a:pt x="6798" y="5033"/>
                  </a:lnTo>
                  <a:lnTo>
                    <a:pt x="6798" y="4455"/>
                  </a:lnTo>
                  <a:lnTo>
                    <a:pt x="6887" y="4455"/>
                  </a:lnTo>
                  <a:lnTo>
                    <a:pt x="6887" y="5195"/>
                  </a:lnTo>
                  <a:lnTo>
                    <a:pt x="6791" y="5195"/>
                  </a:lnTo>
                  <a:lnTo>
                    <a:pt x="6398" y="4610"/>
                  </a:lnTo>
                  <a:lnTo>
                    <a:pt x="6398" y="5195"/>
                  </a:lnTo>
                  <a:lnTo>
                    <a:pt x="6309" y="5195"/>
                  </a:lnTo>
                  <a:close/>
                  <a:moveTo>
                    <a:pt x="4127" y="5195"/>
                  </a:moveTo>
                  <a:lnTo>
                    <a:pt x="4127" y="4455"/>
                  </a:lnTo>
                  <a:lnTo>
                    <a:pt x="4662" y="4455"/>
                  </a:lnTo>
                  <a:lnTo>
                    <a:pt x="4662" y="4543"/>
                  </a:lnTo>
                  <a:lnTo>
                    <a:pt x="4231" y="4543"/>
                  </a:lnTo>
                  <a:lnTo>
                    <a:pt x="4231" y="4766"/>
                  </a:lnTo>
                  <a:lnTo>
                    <a:pt x="4640" y="4766"/>
                  </a:lnTo>
                  <a:lnTo>
                    <a:pt x="4640" y="4854"/>
                  </a:lnTo>
                  <a:lnTo>
                    <a:pt x="4231" y="4854"/>
                  </a:lnTo>
                  <a:lnTo>
                    <a:pt x="4231" y="5107"/>
                  </a:lnTo>
                  <a:lnTo>
                    <a:pt x="4684" y="5107"/>
                  </a:lnTo>
                  <a:lnTo>
                    <a:pt x="4684" y="5195"/>
                  </a:lnTo>
                  <a:lnTo>
                    <a:pt x="4127" y="5195"/>
                  </a:lnTo>
                  <a:close/>
                  <a:moveTo>
                    <a:pt x="8526" y="1015"/>
                  </a:moveTo>
                  <a:lnTo>
                    <a:pt x="8520" y="1015"/>
                  </a:lnTo>
                  <a:lnTo>
                    <a:pt x="8512" y="1015"/>
                  </a:lnTo>
                  <a:lnTo>
                    <a:pt x="8471" y="1015"/>
                  </a:lnTo>
                  <a:lnTo>
                    <a:pt x="8430" y="1017"/>
                  </a:lnTo>
                  <a:lnTo>
                    <a:pt x="8389" y="1019"/>
                  </a:lnTo>
                  <a:lnTo>
                    <a:pt x="8350" y="1023"/>
                  </a:lnTo>
                  <a:lnTo>
                    <a:pt x="8310" y="1027"/>
                  </a:lnTo>
                  <a:lnTo>
                    <a:pt x="8270" y="1033"/>
                  </a:lnTo>
                  <a:lnTo>
                    <a:pt x="8230" y="1039"/>
                  </a:lnTo>
                  <a:lnTo>
                    <a:pt x="8192" y="1047"/>
                  </a:lnTo>
                  <a:lnTo>
                    <a:pt x="8153" y="1056"/>
                  </a:lnTo>
                  <a:lnTo>
                    <a:pt x="8114" y="1065"/>
                  </a:lnTo>
                  <a:lnTo>
                    <a:pt x="8077" y="1076"/>
                  </a:lnTo>
                  <a:lnTo>
                    <a:pt x="8039" y="1087"/>
                  </a:lnTo>
                  <a:lnTo>
                    <a:pt x="8002" y="1099"/>
                  </a:lnTo>
                  <a:lnTo>
                    <a:pt x="7965" y="1112"/>
                  </a:lnTo>
                  <a:lnTo>
                    <a:pt x="7929" y="1125"/>
                  </a:lnTo>
                  <a:lnTo>
                    <a:pt x="7893" y="1141"/>
                  </a:lnTo>
                  <a:lnTo>
                    <a:pt x="7858" y="1156"/>
                  </a:lnTo>
                  <a:lnTo>
                    <a:pt x="7823" y="1173"/>
                  </a:lnTo>
                  <a:lnTo>
                    <a:pt x="7788" y="1190"/>
                  </a:lnTo>
                  <a:lnTo>
                    <a:pt x="7754" y="1209"/>
                  </a:lnTo>
                  <a:lnTo>
                    <a:pt x="7721" y="1228"/>
                  </a:lnTo>
                  <a:lnTo>
                    <a:pt x="7688" y="1248"/>
                  </a:lnTo>
                  <a:lnTo>
                    <a:pt x="7656" y="1269"/>
                  </a:lnTo>
                  <a:lnTo>
                    <a:pt x="7624" y="1290"/>
                  </a:lnTo>
                  <a:lnTo>
                    <a:pt x="7593" y="1312"/>
                  </a:lnTo>
                  <a:lnTo>
                    <a:pt x="7562" y="1335"/>
                  </a:lnTo>
                  <a:lnTo>
                    <a:pt x="7532" y="1359"/>
                  </a:lnTo>
                  <a:lnTo>
                    <a:pt x="7502" y="1384"/>
                  </a:lnTo>
                  <a:lnTo>
                    <a:pt x="7474" y="1409"/>
                  </a:lnTo>
                  <a:lnTo>
                    <a:pt x="7446" y="1435"/>
                  </a:lnTo>
                  <a:lnTo>
                    <a:pt x="7419" y="1462"/>
                  </a:lnTo>
                  <a:lnTo>
                    <a:pt x="7392" y="1489"/>
                  </a:lnTo>
                  <a:lnTo>
                    <a:pt x="7859" y="0"/>
                  </a:lnTo>
                  <a:lnTo>
                    <a:pt x="6776" y="0"/>
                  </a:lnTo>
                  <a:lnTo>
                    <a:pt x="5522" y="3943"/>
                  </a:lnTo>
                  <a:lnTo>
                    <a:pt x="6606" y="3943"/>
                  </a:lnTo>
                  <a:lnTo>
                    <a:pt x="7095" y="2393"/>
                  </a:lnTo>
                  <a:lnTo>
                    <a:pt x="7099" y="2388"/>
                  </a:lnTo>
                  <a:lnTo>
                    <a:pt x="7102" y="2383"/>
                  </a:lnTo>
                  <a:lnTo>
                    <a:pt x="7103" y="2380"/>
                  </a:lnTo>
                  <a:lnTo>
                    <a:pt x="7103" y="2379"/>
                  </a:lnTo>
                  <a:lnTo>
                    <a:pt x="7125" y="2305"/>
                  </a:lnTo>
                  <a:lnTo>
                    <a:pt x="7135" y="2281"/>
                  </a:lnTo>
                  <a:lnTo>
                    <a:pt x="7146" y="2256"/>
                  </a:lnTo>
                  <a:lnTo>
                    <a:pt x="7158" y="2233"/>
                  </a:lnTo>
                  <a:lnTo>
                    <a:pt x="7170" y="2211"/>
                  </a:lnTo>
                  <a:lnTo>
                    <a:pt x="7183" y="2188"/>
                  </a:lnTo>
                  <a:lnTo>
                    <a:pt x="7198" y="2166"/>
                  </a:lnTo>
                  <a:lnTo>
                    <a:pt x="7212" y="2145"/>
                  </a:lnTo>
                  <a:lnTo>
                    <a:pt x="7227" y="2124"/>
                  </a:lnTo>
                  <a:lnTo>
                    <a:pt x="7244" y="2104"/>
                  </a:lnTo>
                  <a:lnTo>
                    <a:pt x="7261" y="2084"/>
                  </a:lnTo>
                  <a:lnTo>
                    <a:pt x="7278" y="2066"/>
                  </a:lnTo>
                  <a:lnTo>
                    <a:pt x="7296" y="2047"/>
                  </a:lnTo>
                  <a:lnTo>
                    <a:pt x="7315" y="2029"/>
                  </a:lnTo>
                  <a:lnTo>
                    <a:pt x="7335" y="2011"/>
                  </a:lnTo>
                  <a:lnTo>
                    <a:pt x="7354" y="1995"/>
                  </a:lnTo>
                  <a:lnTo>
                    <a:pt x="7375" y="1979"/>
                  </a:lnTo>
                  <a:lnTo>
                    <a:pt x="7396" y="1964"/>
                  </a:lnTo>
                  <a:lnTo>
                    <a:pt x="7417" y="1950"/>
                  </a:lnTo>
                  <a:lnTo>
                    <a:pt x="7440" y="1936"/>
                  </a:lnTo>
                  <a:lnTo>
                    <a:pt x="7463" y="1923"/>
                  </a:lnTo>
                  <a:lnTo>
                    <a:pt x="7486" y="1911"/>
                  </a:lnTo>
                  <a:lnTo>
                    <a:pt x="7510" y="1900"/>
                  </a:lnTo>
                  <a:lnTo>
                    <a:pt x="7533" y="1890"/>
                  </a:lnTo>
                  <a:lnTo>
                    <a:pt x="7559" y="1880"/>
                  </a:lnTo>
                  <a:lnTo>
                    <a:pt x="7583" y="1871"/>
                  </a:lnTo>
                  <a:lnTo>
                    <a:pt x="7610" y="1864"/>
                  </a:lnTo>
                  <a:lnTo>
                    <a:pt x="7635" y="1857"/>
                  </a:lnTo>
                  <a:lnTo>
                    <a:pt x="7661" y="1851"/>
                  </a:lnTo>
                  <a:lnTo>
                    <a:pt x="7688" y="1846"/>
                  </a:lnTo>
                  <a:lnTo>
                    <a:pt x="7714" y="1843"/>
                  </a:lnTo>
                  <a:lnTo>
                    <a:pt x="7742" y="1839"/>
                  </a:lnTo>
                  <a:lnTo>
                    <a:pt x="7770" y="1837"/>
                  </a:lnTo>
                  <a:lnTo>
                    <a:pt x="7782" y="1839"/>
                  </a:lnTo>
                  <a:lnTo>
                    <a:pt x="7795" y="1842"/>
                  </a:lnTo>
                  <a:lnTo>
                    <a:pt x="7807" y="1844"/>
                  </a:lnTo>
                  <a:lnTo>
                    <a:pt x="7818" y="1847"/>
                  </a:lnTo>
                  <a:lnTo>
                    <a:pt x="7843" y="1856"/>
                  </a:lnTo>
                  <a:lnTo>
                    <a:pt x="7865" y="1866"/>
                  </a:lnTo>
                  <a:lnTo>
                    <a:pt x="7886" y="1878"/>
                  </a:lnTo>
                  <a:lnTo>
                    <a:pt x="7906" y="1891"/>
                  </a:lnTo>
                  <a:lnTo>
                    <a:pt x="7925" y="1907"/>
                  </a:lnTo>
                  <a:lnTo>
                    <a:pt x="7942" y="1923"/>
                  </a:lnTo>
                  <a:lnTo>
                    <a:pt x="7959" y="1941"/>
                  </a:lnTo>
                  <a:lnTo>
                    <a:pt x="7973" y="1961"/>
                  </a:lnTo>
                  <a:lnTo>
                    <a:pt x="7978" y="1971"/>
                  </a:lnTo>
                  <a:lnTo>
                    <a:pt x="7985" y="1981"/>
                  </a:lnTo>
                  <a:lnTo>
                    <a:pt x="7991" y="1992"/>
                  </a:lnTo>
                  <a:lnTo>
                    <a:pt x="7995" y="2003"/>
                  </a:lnTo>
                  <a:lnTo>
                    <a:pt x="7999" y="2014"/>
                  </a:lnTo>
                  <a:lnTo>
                    <a:pt x="8004" y="2025"/>
                  </a:lnTo>
                  <a:lnTo>
                    <a:pt x="8007" y="2037"/>
                  </a:lnTo>
                  <a:lnTo>
                    <a:pt x="8009" y="2048"/>
                  </a:lnTo>
                  <a:lnTo>
                    <a:pt x="8012" y="2060"/>
                  </a:lnTo>
                  <a:lnTo>
                    <a:pt x="8014" y="2072"/>
                  </a:lnTo>
                  <a:lnTo>
                    <a:pt x="8015" y="2084"/>
                  </a:lnTo>
                  <a:lnTo>
                    <a:pt x="8015" y="2096"/>
                  </a:lnTo>
                  <a:lnTo>
                    <a:pt x="8014" y="2120"/>
                  </a:lnTo>
                  <a:lnTo>
                    <a:pt x="8010" y="2142"/>
                  </a:lnTo>
                  <a:lnTo>
                    <a:pt x="8005" y="2164"/>
                  </a:lnTo>
                  <a:lnTo>
                    <a:pt x="7999" y="2186"/>
                  </a:lnTo>
                  <a:lnTo>
                    <a:pt x="7428" y="3943"/>
                  </a:lnTo>
                  <a:lnTo>
                    <a:pt x="8520" y="3943"/>
                  </a:lnTo>
                  <a:lnTo>
                    <a:pt x="9165" y="1941"/>
                  </a:lnTo>
                  <a:lnTo>
                    <a:pt x="9170" y="1928"/>
                  </a:lnTo>
                  <a:lnTo>
                    <a:pt x="9174" y="1912"/>
                  </a:lnTo>
                  <a:lnTo>
                    <a:pt x="9179" y="1897"/>
                  </a:lnTo>
                  <a:lnTo>
                    <a:pt x="9182" y="1881"/>
                  </a:lnTo>
                  <a:lnTo>
                    <a:pt x="9189" y="1848"/>
                  </a:lnTo>
                  <a:lnTo>
                    <a:pt x="9194" y="1815"/>
                  </a:lnTo>
                  <a:lnTo>
                    <a:pt x="9200" y="1796"/>
                  </a:lnTo>
                  <a:lnTo>
                    <a:pt x="9204" y="1776"/>
                  </a:lnTo>
                  <a:lnTo>
                    <a:pt x="9208" y="1757"/>
                  </a:lnTo>
                  <a:lnTo>
                    <a:pt x="9211" y="1737"/>
                  </a:lnTo>
                  <a:lnTo>
                    <a:pt x="9213" y="1716"/>
                  </a:lnTo>
                  <a:lnTo>
                    <a:pt x="9215" y="1696"/>
                  </a:lnTo>
                  <a:lnTo>
                    <a:pt x="9216" y="1674"/>
                  </a:lnTo>
                  <a:lnTo>
                    <a:pt x="9216" y="1653"/>
                  </a:lnTo>
                  <a:lnTo>
                    <a:pt x="9215" y="1621"/>
                  </a:lnTo>
                  <a:lnTo>
                    <a:pt x="9213" y="1589"/>
                  </a:lnTo>
                  <a:lnTo>
                    <a:pt x="9210" y="1558"/>
                  </a:lnTo>
                  <a:lnTo>
                    <a:pt x="9204" y="1528"/>
                  </a:lnTo>
                  <a:lnTo>
                    <a:pt x="9198" y="1498"/>
                  </a:lnTo>
                  <a:lnTo>
                    <a:pt x="9189" y="1469"/>
                  </a:lnTo>
                  <a:lnTo>
                    <a:pt x="9179" y="1440"/>
                  </a:lnTo>
                  <a:lnTo>
                    <a:pt x="9168" y="1412"/>
                  </a:lnTo>
                  <a:lnTo>
                    <a:pt x="9156" y="1385"/>
                  </a:lnTo>
                  <a:lnTo>
                    <a:pt x="9142" y="1358"/>
                  </a:lnTo>
                  <a:lnTo>
                    <a:pt x="9128" y="1332"/>
                  </a:lnTo>
                  <a:lnTo>
                    <a:pt x="9112" y="1307"/>
                  </a:lnTo>
                  <a:lnTo>
                    <a:pt x="9095" y="1283"/>
                  </a:lnTo>
                  <a:lnTo>
                    <a:pt x="9077" y="1259"/>
                  </a:lnTo>
                  <a:lnTo>
                    <a:pt x="9057" y="1237"/>
                  </a:lnTo>
                  <a:lnTo>
                    <a:pt x="9038" y="1215"/>
                  </a:lnTo>
                  <a:lnTo>
                    <a:pt x="9017" y="1194"/>
                  </a:lnTo>
                  <a:lnTo>
                    <a:pt x="8994" y="1175"/>
                  </a:lnTo>
                  <a:lnTo>
                    <a:pt x="8971" y="1156"/>
                  </a:lnTo>
                  <a:lnTo>
                    <a:pt x="8947" y="1139"/>
                  </a:lnTo>
                  <a:lnTo>
                    <a:pt x="8923" y="1122"/>
                  </a:lnTo>
                  <a:lnTo>
                    <a:pt x="8897" y="1107"/>
                  </a:lnTo>
                  <a:lnTo>
                    <a:pt x="8871" y="1092"/>
                  </a:lnTo>
                  <a:lnTo>
                    <a:pt x="8844" y="1079"/>
                  </a:lnTo>
                  <a:lnTo>
                    <a:pt x="8817" y="1067"/>
                  </a:lnTo>
                  <a:lnTo>
                    <a:pt x="8788" y="1057"/>
                  </a:lnTo>
                  <a:lnTo>
                    <a:pt x="8759" y="1047"/>
                  </a:lnTo>
                  <a:lnTo>
                    <a:pt x="8731" y="1039"/>
                  </a:lnTo>
                  <a:lnTo>
                    <a:pt x="8701" y="1033"/>
                  </a:lnTo>
                  <a:lnTo>
                    <a:pt x="8670" y="1028"/>
                  </a:lnTo>
                  <a:lnTo>
                    <a:pt x="8639" y="1024"/>
                  </a:lnTo>
                  <a:lnTo>
                    <a:pt x="8608" y="1022"/>
                  </a:lnTo>
                  <a:lnTo>
                    <a:pt x="8591" y="1022"/>
                  </a:lnTo>
                  <a:lnTo>
                    <a:pt x="8576" y="1022"/>
                  </a:lnTo>
                  <a:lnTo>
                    <a:pt x="8568" y="1020"/>
                  </a:lnTo>
                  <a:lnTo>
                    <a:pt x="8562" y="1019"/>
                  </a:lnTo>
                  <a:lnTo>
                    <a:pt x="8555" y="1017"/>
                  </a:lnTo>
                  <a:lnTo>
                    <a:pt x="8548" y="1015"/>
                  </a:lnTo>
                  <a:lnTo>
                    <a:pt x="8537" y="1015"/>
                  </a:lnTo>
                  <a:lnTo>
                    <a:pt x="8526" y="1015"/>
                  </a:lnTo>
                  <a:close/>
                  <a:moveTo>
                    <a:pt x="15062" y="2542"/>
                  </a:moveTo>
                  <a:lnTo>
                    <a:pt x="15000" y="2561"/>
                  </a:lnTo>
                  <a:lnTo>
                    <a:pt x="14938" y="2580"/>
                  </a:lnTo>
                  <a:lnTo>
                    <a:pt x="14875" y="2597"/>
                  </a:lnTo>
                  <a:lnTo>
                    <a:pt x="14811" y="2614"/>
                  </a:lnTo>
                  <a:lnTo>
                    <a:pt x="14747" y="2631"/>
                  </a:lnTo>
                  <a:lnTo>
                    <a:pt x="14682" y="2646"/>
                  </a:lnTo>
                  <a:lnTo>
                    <a:pt x="14617" y="2661"/>
                  </a:lnTo>
                  <a:lnTo>
                    <a:pt x="14551" y="2675"/>
                  </a:lnTo>
                  <a:lnTo>
                    <a:pt x="14533" y="2681"/>
                  </a:lnTo>
                  <a:lnTo>
                    <a:pt x="14516" y="2687"/>
                  </a:lnTo>
                  <a:lnTo>
                    <a:pt x="14500" y="2692"/>
                  </a:lnTo>
                  <a:lnTo>
                    <a:pt x="14483" y="2698"/>
                  </a:lnTo>
                  <a:lnTo>
                    <a:pt x="14483" y="2201"/>
                  </a:lnTo>
                  <a:lnTo>
                    <a:pt x="14537" y="2190"/>
                  </a:lnTo>
                  <a:lnTo>
                    <a:pt x="14588" y="2179"/>
                  </a:lnTo>
                  <a:lnTo>
                    <a:pt x="14635" y="2168"/>
                  </a:lnTo>
                  <a:lnTo>
                    <a:pt x="14678" y="2158"/>
                  </a:lnTo>
                  <a:lnTo>
                    <a:pt x="14718" y="2148"/>
                  </a:lnTo>
                  <a:lnTo>
                    <a:pt x="14755" y="2141"/>
                  </a:lnTo>
                  <a:lnTo>
                    <a:pt x="14788" y="2133"/>
                  </a:lnTo>
                  <a:lnTo>
                    <a:pt x="14817" y="2126"/>
                  </a:lnTo>
                  <a:lnTo>
                    <a:pt x="14864" y="2115"/>
                  </a:lnTo>
                  <a:lnTo>
                    <a:pt x="14912" y="2103"/>
                  </a:lnTo>
                  <a:lnTo>
                    <a:pt x="14960" y="2090"/>
                  </a:lnTo>
                  <a:lnTo>
                    <a:pt x="15009" y="2075"/>
                  </a:lnTo>
                  <a:lnTo>
                    <a:pt x="15059" y="2060"/>
                  </a:lnTo>
                  <a:lnTo>
                    <a:pt x="15110" y="2045"/>
                  </a:lnTo>
                  <a:lnTo>
                    <a:pt x="15164" y="2027"/>
                  </a:lnTo>
                  <a:lnTo>
                    <a:pt x="15218" y="2008"/>
                  </a:lnTo>
                  <a:lnTo>
                    <a:pt x="15225" y="1994"/>
                  </a:lnTo>
                  <a:lnTo>
                    <a:pt x="15233" y="1979"/>
                  </a:lnTo>
                  <a:lnTo>
                    <a:pt x="15240" y="1964"/>
                  </a:lnTo>
                  <a:lnTo>
                    <a:pt x="15245" y="1949"/>
                  </a:lnTo>
                  <a:lnTo>
                    <a:pt x="15251" y="1933"/>
                  </a:lnTo>
                  <a:lnTo>
                    <a:pt x="15255" y="1917"/>
                  </a:lnTo>
                  <a:lnTo>
                    <a:pt x="15260" y="1900"/>
                  </a:lnTo>
                  <a:lnTo>
                    <a:pt x="15262" y="1883"/>
                  </a:lnTo>
                  <a:lnTo>
                    <a:pt x="15265" y="1867"/>
                  </a:lnTo>
                  <a:lnTo>
                    <a:pt x="15266" y="1850"/>
                  </a:lnTo>
                  <a:lnTo>
                    <a:pt x="15267" y="1834"/>
                  </a:lnTo>
                  <a:lnTo>
                    <a:pt x="15267" y="1816"/>
                  </a:lnTo>
                  <a:lnTo>
                    <a:pt x="15267" y="1800"/>
                  </a:lnTo>
                  <a:lnTo>
                    <a:pt x="15266" y="1782"/>
                  </a:lnTo>
                  <a:lnTo>
                    <a:pt x="15265" y="1765"/>
                  </a:lnTo>
                  <a:lnTo>
                    <a:pt x="15262" y="1749"/>
                  </a:lnTo>
                  <a:lnTo>
                    <a:pt x="15245" y="1739"/>
                  </a:lnTo>
                  <a:lnTo>
                    <a:pt x="15228" y="1730"/>
                  </a:lnTo>
                  <a:lnTo>
                    <a:pt x="15210" y="1721"/>
                  </a:lnTo>
                  <a:lnTo>
                    <a:pt x="15192" y="1714"/>
                  </a:lnTo>
                  <a:lnTo>
                    <a:pt x="15156" y="1699"/>
                  </a:lnTo>
                  <a:lnTo>
                    <a:pt x="15118" y="1687"/>
                  </a:lnTo>
                  <a:lnTo>
                    <a:pt x="15082" y="1676"/>
                  </a:lnTo>
                  <a:lnTo>
                    <a:pt x="15046" y="1666"/>
                  </a:lnTo>
                  <a:lnTo>
                    <a:pt x="15012" y="1658"/>
                  </a:lnTo>
                  <a:lnTo>
                    <a:pt x="14980" y="1653"/>
                  </a:lnTo>
                  <a:lnTo>
                    <a:pt x="14951" y="1651"/>
                  </a:lnTo>
                  <a:lnTo>
                    <a:pt x="14922" y="1650"/>
                  </a:lnTo>
                  <a:lnTo>
                    <a:pt x="14893" y="1650"/>
                  </a:lnTo>
                  <a:lnTo>
                    <a:pt x="14864" y="1651"/>
                  </a:lnTo>
                  <a:lnTo>
                    <a:pt x="14836" y="1653"/>
                  </a:lnTo>
                  <a:lnTo>
                    <a:pt x="14807" y="1656"/>
                  </a:lnTo>
                  <a:lnTo>
                    <a:pt x="14779" y="1661"/>
                  </a:lnTo>
                  <a:lnTo>
                    <a:pt x="14752" y="1666"/>
                  </a:lnTo>
                  <a:lnTo>
                    <a:pt x="14724" y="1673"/>
                  </a:lnTo>
                  <a:lnTo>
                    <a:pt x="14697" y="1679"/>
                  </a:lnTo>
                  <a:lnTo>
                    <a:pt x="14671" y="1688"/>
                  </a:lnTo>
                  <a:lnTo>
                    <a:pt x="14646" y="1697"/>
                  </a:lnTo>
                  <a:lnTo>
                    <a:pt x="14620" y="1707"/>
                  </a:lnTo>
                  <a:lnTo>
                    <a:pt x="14596" y="1718"/>
                  </a:lnTo>
                  <a:lnTo>
                    <a:pt x="14573" y="1729"/>
                  </a:lnTo>
                  <a:lnTo>
                    <a:pt x="14551" y="1741"/>
                  </a:lnTo>
                  <a:lnTo>
                    <a:pt x="14533" y="1752"/>
                  </a:lnTo>
                  <a:lnTo>
                    <a:pt x="14516" y="1763"/>
                  </a:lnTo>
                  <a:lnTo>
                    <a:pt x="14500" y="1774"/>
                  </a:lnTo>
                  <a:lnTo>
                    <a:pt x="14483" y="1785"/>
                  </a:lnTo>
                  <a:lnTo>
                    <a:pt x="14483" y="1037"/>
                  </a:lnTo>
                  <a:lnTo>
                    <a:pt x="14553" y="1028"/>
                  </a:lnTo>
                  <a:lnTo>
                    <a:pt x="14620" y="1020"/>
                  </a:lnTo>
                  <a:lnTo>
                    <a:pt x="14688" y="1013"/>
                  </a:lnTo>
                  <a:lnTo>
                    <a:pt x="14755" y="1006"/>
                  </a:lnTo>
                  <a:lnTo>
                    <a:pt x="14822" y="1001"/>
                  </a:lnTo>
                  <a:lnTo>
                    <a:pt x="14891" y="996"/>
                  </a:lnTo>
                  <a:lnTo>
                    <a:pt x="14961" y="994"/>
                  </a:lnTo>
                  <a:lnTo>
                    <a:pt x="15032" y="993"/>
                  </a:lnTo>
                  <a:lnTo>
                    <a:pt x="15131" y="994"/>
                  </a:lnTo>
                  <a:lnTo>
                    <a:pt x="15229" y="996"/>
                  </a:lnTo>
                  <a:lnTo>
                    <a:pt x="15324" y="1001"/>
                  </a:lnTo>
                  <a:lnTo>
                    <a:pt x="15414" y="1007"/>
                  </a:lnTo>
                  <a:lnTo>
                    <a:pt x="15501" y="1015"/>
                  </a:lnTo>
                  <a:lnTo>
                    <a:pt x="15583" y="1024"/>
                  </a:lnTo>
                  <a:lnTo>
                    <a:pt x="15659" y="1034"/>
                  </a:lnTo>
                  <a:lnTo>
                    <a:pt x="15730" y="1045"/>
                  </a:lnTo>
                  <a:lnTo>
                    <a:pt x="15764" y="1049"/>
                  </a:lnTo>
                  <a:lnTo>
                    <a:pt x="15799" y="1056"/>
                  </a:lnTo>
                  <a:lnTo>
                    <a:pt x="15832" y="1064"/>
                  </a:lnTo>
                  <a:lnTo>
                    <a:pt x="15864" y="1073"/>
                  </a:lnTo>
                  <a:lnTo>
                    <a:pt x="15896" y="1084"/>
                  </a:lnTo>
                  <a:lnTo>
                    <a:pt x="15927" y="1097"/>
                  </a:lnTo>
                  <a:lnTo>
                    <a:pt x="15958" y="1110"/>
                  </a:lnTo>
                  <a:lnTo>
                    <a:pt x="15987" y="1124"/>
                  </a:lnTo>
                  <a:lnTo>
                    <a:pt x="16016" y="1141"/>
                  </a:lnTo>
                  <a:lnTo>
                    <a:pt x="16044" y="1158"/>
                  </a:lnTo>
                  <a:lnTo>
                    <a:pt x="16070" y="1177"/>
                  </a:lnTo>
                  <a:lnTo>
                    <a:pt x="16097" y="1197"/>
                  </a:lnTo>
                  <a:lnTo>
                    <a:pt x="16122" y="1218"/>
                  </a:lnTo>
                  <a:lnTo>
                    <a:pt x="16146" y="1240"/>
                  </a:lnTo>
                  <a:lnTo>
                    <a:pt x="16170" y="1263"/>
                  </a:lnTo>
                  <a:lnTo>
                    <a:pt x="16192" y="1288"/>
                  </a:lnTo>
                  <a:lnTo>
                    <a:pt x="16213" y="1312"/>
                  </a:lnTo>
                  <a:lnTo>
                    <a:pt x="16233" y="1338"/>
                  </a:lnTo>
                  <a:lnTo>
                    <a:pt x="16251" y="1366"/>
                  </a:lnTo>
                  <a:lnTo>
                    <a:pt x="16269" y="1393"/>
                  </a:lnTo>
                  <a:lnTo>
                    <a:pt x="16284" y="1422"/>
                  </a:lnTo>
                  <a:lnTo>
                    <a:pt x="16300" y="1452"/>
                  </a:lnTo>
                  <a:lnTo>
                    <a:pt x="16314" y="1482"/>
                  </a:lnTo>
                  <a:lnTo>
                    <a:pt x="16326" y="1514"/>
                  </a:lnTo>
                  <a:lnTo>
                    <a:pt x="16337" y="1546"/>
                  </a:lnTo>
                  <a:lnTo>
                    <a:pt x="16347" y="1578"/>
                  </a:lnTo>
                  <a:lnTo>
                    <a:pt x="16355" y="1611"/>
                  </a:lnTo>
                  <a:lnTo>
                    <a:pt x="16363" y="1645"/>
                  </a:lnTo>
                  <a:lnTo>
                    <a:pt x="16368" y="1679"/>
                  </a:lnTo>
                  <a:lnTo>
                    <a:pt x="16372" y="1715"/>
                  </a:lnTo>
                  <a:lnTo>
                    <a:pt x="16374" y="1750"/>
                  </a:lnTo>
                  <a:lnTo>
                    <a:pt x="16375" y="1785"/>
                  </a:lnTo>
                  <a:lnTo>
                    <a:pt x="16375" y="1816"/>
                  </a:lnTo>
                  <a:lnTo>
                    <a:pt x="16374" y="1845"/>
                  </a:lnTo>
                  <a:lnTo>
                    <a:pt x="16372" y="1872"/>
                  </a:lnTo>
                  <a:lnTo>
                    <a:pt x="16368" y="1900"/>
                  </a:lnTo>
                  <a:lnTo>
                    <a:pt x="16364" y="1926"/>
                  </a:lnTo>
                  <a:lnTo>
                    <a:pt x="16360" y="1953"/>
                  </a:lnTo>
                  <a:lnTo>
                    <a:pt x="16353" y="1981"/>
                  </a:lnTo>
                  <a:lnTo>
                    <a:pt x="16345" y="2008"/>
                  </a:lnTo>
                  <a:lnTo>
                    <a:pt x="16328" y="2067"/>
                  </a:lnTo>
                  <a:lnTo>
                    <a:pt x="16309" y="2131"/>
                  </a:lnTo>
                  <a:lnTo>
                    <a:pt x="16289" y="2198"/>
                  </a:lnTo>
                  <a:lnTo>
                    <a:pt x="16267" y="2271"/>
                  </a:lnTo>
                  <a:lnTo>
                    <a:pt x="16242" y="2349"/>
                  </a:lnTo>
                  <a:lnTo>
                    <a:pt x="16217" y="2432"/>
                  </a:lnTo>
                  <a:lnTo>
                    <a:pt x="16188" y="2521"/>
                  </a:lnTo>
                  <a:lnTo>
                    <a:pt x="16159" y="2616"/>
                  </a:lnTo>
                  <a:lnTo>
                    <a:pt x="16127" y="2717"/>
                  </a:lnTo>
                  <a:lnTo>
                    <a:pt x="16092" y="2825"/>
                  </a:lnTo>
                  <a:lnTo>
                    <a:pt x="16056" y="2940"/>
                  </a:lnTo>
                  <a:lnTo>
                    <a:pt x="16017" y="3061"/>
                  </a:lnTo>
                  <a:lnTo>
                    <a:pt x="15975" y="3190"/>
                  </a:lnTo>
                  <a:lnTo>
                    <a:pt x="15931" y="3327"/>
                  </a:lnTo>
                  <a:lnTo>
                    <a:pt x="15884" y="3471"/>
                  </a:lnTo>
                  <a:lnTo>
                    <a:pt x="15834" y="3624"/>
                  </a:lnTo>
                  <a:lnTo>
                    <a:pt x="15831" y="3636"/>
                  </a:lnTo>
                  <a:lnTo>
                    <a:pt x="15829" y="3647"/>
                  </a:lnTo>
                  <a:lnTo>
                    <a:pt x="15828" y="3660"/>
                  </a:lnTo>
                  <a:lnTo>
                    <a:pt x="15827" y="3672"/>
                  </a:lnTo>
                  <a:lnTo>
                    <a:pt x="15826" y="3697"/>
                  </a:lnTo>
                  <a:lnTo>
                    <a:pt x="15826" y="3721"/>
                  </a:lnTo>
                  <a:lnTo>
                    <a:pt x="15826" y="3740"/>
                  </a:lnTo>
                  <a:lnTo>
                    <a:pt x="15827" y="3760"/>
                  </a:lnTo>
                  <a:lnTo>
                    <a:pt x="15829" y="3778"/>
                  </a:lnTo>
                  <a:lnTo>
                    <a:pt x="15833" y="3797"/>
                  </a:lnTo>
                  <a:lnTo>
                    <a:pt x="15836" y="3816"/>
                  </a:lnTo>
                  <a:lnTo>
                    <a:pt x="15842" y="3835"/>
                  </a:lnTo>
                  <a:lnTo>
                    <a:pt x="15848" y="3852"/>
                  </a:lnTo>
                  <a:lnTo>
                    <a:pt x="15856" y="3869"/>
                  </a:lnTo>
                  <a:lnTo>
                    <a:pt x="15759" y="3869"/>
                  </a:lnTo>
                  <a:lnTo>
                    <a:pt x="15537" y="3869"/>
                  </a:lnTo>
                  <a:lnTo>
                    <a:pt x="15002" y="3869"/>
                  </a:lnTo>
                  <a:lnTo>
                    <a:pt x="14810" y="3869"/>
                  </a:lnTo>
                  <a:lnTo>
                    <a:pt x="14810" y="3862"/>
                  </a:lnTo>
                  <a:lnTo>
                    <a:pt x="14810" y="3861"/>
                  </a:lnTo>
                  <a:lnTo>
                    <a:pt x="14797" y="3839"/>
                  </a:lnTo>
                  <a:lnTo>
                    <a:pt x="14786" y="3816"/>
                  </a:lnTo>
                  <a:lnTo>
                    <a:pt x="14777" y="3792"/>
                  </a:lnTo>
                  <a:lnTo>
                    <a:pt x="14770" y="3767"/>
                  </a:lnTo>
                  <a:lnTo>
                    <a:pt x="14765" y="3742"/>
                  </a:lnTo>
                  <a:lnTo>
                    <a:pt x="14760" y="3715"/>
                  </a:lnTo>
                  <a:lnTo>
                    <a:pt x="14758" y="3689"/>
                  </a:lnTo>
                  <a:lnTo>
                    <a:pt x="14758" y="3661"/>
                  </a:lnTo>
                  <a:lnTo>
                    <a:pt x="14758" y="3645"/>
                  </a:lnTo>
                  <a:lnTo>
                    <a:pt x="14759" y="3629"/>
                  </a:lnTo>
                  <a:lnTo>
                    <a:pt x="14760" y="3614"/>
                  </a:lnTo>
                  <a:lnTo>
                    <a:pt x="14764" y="3598"/>
                  </a:lnTo>
                  <a:lnTo>
                    <a:pt x="14767" y="3583"/>
                  </a:lnTo>
                  <a:lnTo>
                    <a:pt x="14770" y="3568"/>
                  </a:lnTo>
                  <a:lnTo>
                    <a:pt x="14775" y="3551"/>
                  </a:lnTo>
                  <a:lnTo>
                    <a:pt x="14780" y="3536"/>
                  </a:lnTo>
                  <a:lnTo>
                    <a:pt x="14742" y="3564"/>
                  </a:lnTo>
                  <a:lnTo>
                    <a:pt x="14703" y="3593"/>
                  </a:lnTo>
                  <a:lnTo>
                    <a:pt x="14665" y="3618"/>
                  </a:lnTo>
                  <a:lnTo>
                    <a:pt x="14629" y="3643"/>
                  </a:lnTo>
                  <a:lnTo>
                    <a:pt x="14593" y="3666"/>
                  </a:lnTo>
                  <a:lnTo>
                    <a:pt x="14556" y="3688"/>
                  </a:lnTo>
                  <a:lnTo>
                    <a:pt x="14520" y="3708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500" y="3270"/>
                  </a:lnTo>
                  <a:lnTo>
                    <a:pt x="14516" y="3264"/>
                  </a:lnTo>
                  <a:lnTo>
                    <a:pt x="14533" y="3256"/>
                  </a:lnTo>
                  <a:lnTo>
                    <a:pt x="14551" y="3246"/>
                  </a:lnTo>
                  <a:lnTo>
                    <a:pt x="14574" y="3234"/>
                  </a:lnTo>
                  <a:lnTo>
                    <a:pt x="14596" y="3223"/>
                  </a:lnTo>
                  <a:lnTo>
                    <a:pt x="14617" y="3211"/>
                  </a:lnTo>
                  <a:lnTo>
                    <a:pt x="14638" y="3199"/>
                  </a:lnTo>
                  <a:lnTo>
                    <a:pt x="14658" y="3187"/>
                  </a:lnTo>
                  <a:lnTo>
                    <a:pt x="14678" y="3174"/>
                  </a:lnTo>
                  <a:lnTo>
                    <a:pt x="14695" y="3160"/>
                  </a:lnTo>
                  <a:lnTo>
                    <a:pt x="14713" y="3147"/>
                  </a:lnTo>
                  <a:lnTo>
                    <a:pt x="14731" y="3133"/>
                  </a:lnTo>
                  <a:lnTo>
                    <a:pt x="14747" y="3119"/>
                  </a:lnTo>
                  <a:lnTo>
                    <a:pt x="14763" y="3105"/>
                  </a:lnTo>
                  <a:lnTo>
                    <a:pt x="14777" y="3091"/>
                  </a:lnTo>
                  <a:lnTo>
                    <a:pt x="14792" y="3076"/>
                  </a:lnTo>
                  <a:lnTo>
                    <a:pt x="14806" y="3061"/>
                  </a:lnTo>
                  <a:lnTo>
                    <a:pt x="14819" y="3047"/>
                  </a:lnTo>
                  <a:lnTo>
                    <a:pt x="14832" y="3031"/>
                  </a:lnTo>
                  <a:lnTo>
                    <a:pt x="14845" y="3016"/>
                  </a:lnTo>
                  <a:lnTo>
                    <a:pt x="14859" y="2999"/>
                  </a:lnTo>
                  <a:lnTo>
                    <a:pt x="14872" y="2983"/>
                  </a:lnTo>
                  <a:lnTo>
                    <a:pt x="14885" y="2965"/>
                  </a:lnTo>
                  <a:lnTo>
                    <a:pt x="14897" y="2946"/>
                  </a:lnTo>
                  <a:lnTo>
                    <a:pt x="14909" y="2927"/>
                  </a:lnTo>
                  <a:lnTo>
                    <a:pt x="14921" y="2909"/>
                  </a:lnTo>
                  <a:lnTo>
                    <a:pt x="14933" y="2889"/>
                  </a:lnTo>
                  <a:lnTo>
                    <a:pt x="14954" y="2847"/>
                  </a:lnTo>
                  <a:lnTo>
                    <a:pt x="14974" y="2804"/>
                  </a:lnTo>
                  <a:lnTo>
                    <a:pt x="14992" y="2759"/>
                  </a:lnTo>
                  <a:lnTo>
                    <a:pt x="15010" y="2712"/>
                  </a:lnTo>
                  <a:lnTo>
                    <a:pt x="15062" y="2542"/>
                  </a:lnTo>
                  <a:close/>
                  <a:moveTo>
                    <a:pt x="14483" y="2698"/>
                  </a:moveTo>
                  <a:lnTo>
                    <a:pt x="14483" y="2201"/>
                  </a:lnTo>
                  <a:lnTo>
                    <a:pt x="14429" y="2212"/>
                  </a:lnTo>
                  <a:lnTo>
                    <a:pt x="14372" y="2223"/>
                  </a:lnTo>
                  <a:lnTo>
                    <a:pt x="14312" y="2234"/>
                  </a:lnTo>
                  <a:lnTo>
                    <a:pt x="14249" y="2247"/>
                  </a:lnTo>
                  <a:lnTo>
                    <a:pt x="14183" y="2259"/>
                  </a:lnTo>
                  <a:lnTo>
                    <a:pt x="14113" y="2271"/>
                  </a:lnTo>
                  <a:lnTo>
                    <a:pt x="14040" y="2284"/>
                  </a:lnTo>
                  <a:lnTo>
                    <a:pt x="13964" y="2297"/>
                  </a:lnTo>
                  <a:lnTo>
                    <a:pt x="13898" y="2311"/>
                  </a:lnTo>
                  <a:lnTo>
                    <a:pt x="13835" y="2324"/>
                  </a:lnTo>
                  <a:lnTo>
                    <a:pt x="13773" y="2338"/>
                  </a:lnTo>
                  <a:lnTo>
                    <a:pt x="13713" y="2354"/>
                  </a:lnTo>
                  <a:lnTo>
                    <a:pt x="13656" y="2370"/>
                  </a:lnTo>
                  <a:lnTo>
                    <a:pt x="13602" y="2388"/>
                  </a:lnTo>
                  <a:lnTo>
                    <a:pt x="13549" y="2405"/>
                  </a:lnTo>
                  <a:lnTo>
                    <a:pt x="13498" y="2424"/>
                  </a:lnTo>
                  <a:lnTo>
                    <a:pt x="13450" y="2444"/>
                  </a:lnTo>
                  <a:lnTo>
                    <a:pt x="13403" y="2464"/>
                  </a:lnTo>
                  <a:lnTo>
                    <a:pt x="13358" y="2485"/>
                  </a:lnTo>
                  <a:lnTo>
                    <a:pt x="13316" y="2507"/>
                  </a:lnTo>
                  <a:lnTo>
                    <a:pt x="13276" y="2529"/>
                  </a:lnTo>
                  <a:lnTo>
                    <a:pt x="13239" y="2552"/>
                  </a:lnTo>
                  <a:lnTo>
                    <a:pt x="13203" y="2577"/>
                  </a:lnTo>
                  <a:lnTo>
                    <a:pt x="13170" y="2601"/>
                  </a:lnTo>
                  <a:lnTo>
                    <a:pt x="13139" y="2627"/>
                  </a:lnTo>
                  <a:lnTo>
                    <a:pt x="13108" y="2655"/>
                  </a:lnTo>
                  <a:lnTo>
                    <a:pt x="13080" y="2681"/>
                  </a:lnTo>
                  <a:lnTo>
                    <a:pt x="13051" y="2709"/>
                  </a:lnTo>
                  <a:lnTo>
                    <a:pt x="13024" y="2738"/>
                  </a:lnTo>
                  <a:lnTo>
                    <a:pt x="12998" y="2767"/>
                  </a:lnTo>
                  <a:lnTo>
                    <a:pt x="12974" y="2797"/>
                  </a:lnTo>
                  <a:lnTo>
                    <a:pt x="12949" y="2828"/>
                  </a:lnTo>
                  <a:lnTo>
                    <a:pt x="12927" y="2860"/>
                  </a:lnTo>
                  <a:lnTo>
                    <a:pt x="12906" y="2894"/>
                  </a:lnTo>
                  <a:lnTo>
                    <a:pt x="12886" y="2929"/>
                  </a:lnTo>
                  <a:lnTo>
                    <a:pt x="12868" y="2965"/>
                  </a:lnTo>
                  <a:lnTo>
                    <a:pt x="12851" y="3002"/>
                  </a:lnTo>
                  <a:lnTo>
                    <a:pt x="12834" y="3042"/>
                  </a:lnTo>
                  <a:lnTo>
                    <a:pt x="12820" y="3084"/>
                  </a:lnTo>
                  <a:lnTo>
                    <a:pt x="12807" y="3127"/>
                  </a:lnTo>
                  <a:lnTo>
                    <a:pt x="12801" y="3150"/>
                  </a:lnTo>
                  <a:lnTo>
                    <a:pt x="12797" y="3174"/>
                  </a:lnTo>
                  <a:lnTo>
                    <a:pt x="12794" y="3196"/>
                  </a:lnTo>
                  <a:lnTo>
                    <a:pt x="12790" y="3219"/>
                  </a:lnTo>
                  <a:lnTo>
                    <a:pt x="12788" y="3242"/>
                  </a:lnTo>
                  <a:lnTo>
                    <a:pt x="12786" y="3264"/>
                  </a:lnTo>
                  <a:lnTo>
                    <a:pt x="12785" y="3285"/>
                  </a:lnTo>
                  <a:lnTo>
                    <a:pt x="12785" y="3305"/>
                  </a:lnTo>
                  <a:lnTo>
                    <a:pt x="12785" y="3313"/>
                  </a:lnTo>
                  <a:lnTo>
                    <a:pt x="12786" y="3340"/>
                  </a:lnTo>
                  <a:lnTo>
                    <a:pt x="12787" y="3368"/>
                  </a:lnTo>
                  <a:lnTo>
                    <a:pt x="12790" y="3394"/>
                  </a:lnTo>
                  <a:lnTo>
                    <a:pt x="12794" y="3420"/>
                  </a:lnTo>
                  <a:lnTo>
                    <a:pt x="12799" y="3445"/>
                  </a:lnTo>
                  <a:lnTo>
                    <a:pt x="12805" y="3470"/>
                  </a:lnTo>
                  <a:lnTo>
                    <a:pt x="12812" y="3495"/>
                  </a:lnTo>
                  <a:lnTo>
                    <a:pt x="12820" y="3519"/>
                  </a:lnTo>
                  <a:lnTo>
                    <a:pt x="12829" y="3542"/>
                  </a:lnTo>
                  <a:lnTo>
                    <a:pt x="12839" y="3564"/>
                  </a:lnTo>
                  <a:lnTo>
                    <a:pt x="12849" y="3587"/>
                  </a:lnTo>
                  <a:lnTo>
                    <a:pt x="12860" y="3608"/>
                  </a:lnTo>
                  <a:lnTo>
                    <a:pt x="12872" y="3630"/>
                  </a:lnTo>
                  <a:lnTo>
                    <a:pt x="12884" y="3651"/>
                  </a:lnTo>
                  <a:lnTo>
                    <a:pt x="12897" y="3671"/>
                  </a:lnTo>
                  <a:lnTo>
                    <a:pt x="12911" y="3691"/>
                  </a:lnTo>
                  <a:lnTo>
                    <a:pt x="12935" y="3720"/>
                  </a:lnTo>
                  <a:lnTo>
                    <a:pt x="12960" y="3746"/>
                  </a:lnTo>
                  <a:lnTo>
                    <a:pt x="12974" y="3760"/>
                  </a:lnTo>
                  <a:lnTo>
                    <a:pt x="12987" y="3772"/>
                  </a:lnTo>
                  <a:lnTo>
                    <a:pt x="13001" y="3784"/>
                  </a:lnTo>
                  <a:lnTo>
                    <a:pt x="13015" y="3796"/>
                  </a:lnTo>
                  <a:lnTo>
                    <a:pt x="13030" y="3807"/>
                  </a:lnTo>
                  <a:lnTo>
                    <a:pt x="13045" y="3818"/>
                  </a:lnTo>
                  <a:lnTo>
                    <a:pt x="13062" y="3829"/>
                  </a:lnTo>
                  <a:lnTo>
                    <a:pt x="13078" y="3839"/>
                  </a:lnTo>
                  <a:lnTo>
                    <a:pt x="13095" y="3849"/>
                  </a:lnTo>
                  <a:lnTo>
                    <a:pt x="13113" y="3858"/>
                  </a:lnTo>
                  <a:lnTo>
                    <a:pt x="13131" y="3867"/>
                  </a:lnTo>
                  <a:lnTo>
                    <a:pt x="13151" y="3875"/>
                  </a:lnTo>
                  <a:lnTo>
                    <a:pt x="13171" y="3883"/>
                  </a:lnTo>
                  <a:lnTo>
                    <a:pt x="13192" y="3891"/>
                  </a:lnTo>
                  <a:lnTo>
                    <a:pt x="13213" y="3897"/>
                  </a:lnTo>
                  <a:lnTo>
                    <a:pt x="13236" y="3904"/>
                  </a:lnTo>
                  <a:lnTo>
                    <a:pt x="13260" y="3911"/>
                  </a:lnTo>
                  <a:lnTo>
                    <a:pt x="13284" y="3916"/>
                  </a:lnTo>
                  <a:lnTo>
                    <a:pt x="13309" y="3921"/>
                  </a:lnTo>
                  <a:lnTo>
                    <a:pt x="13336" y="3925"/>
                  </a:lnTo>
                  <a:lnTo>
                    <a:pt x="13362" y="3929"/>
                  </a:lnTo>
                  <a:lnTo>
                    <a:pt x="13391" y="3933"/>
                  </a:lnTo>
                  <a:lnTo>
                    <a:pt x="13421" y="3936"/>
                  </a:lnTo>
                  <a:lnTo>
                    <a:pt x="13452" y="3938"/>
                  </a:lnTo>
                  <a:lnTo>
                    <a:pt x="13483" y="3941"/>
                  </a:lnTo>
                  <a:lnTo>
                    <a:pt x="13516" y="3942"/>
                  </a:lnTo>
                  <a:lnTo>
                    <a:pt x="13550" y="3943"/>
                  </a:lnTo>
                  <a:lnTo>
                    <a:pt x="13585" y="3943"/>
                  </a:lnTo>
                  <a:lnTo>
                    <a:pt x="13633" y="3944"/>
                  </a:lnTo>
                  <a:lnTo>
                    <a:pt x="13680" y="3943"/>
                  </a:lnTo>
                  <a:lnTo>
                    <a:pt x="13728" y="3941"/>
                  </a:lnTo>
                  <a:lnTo>
                    <a:pt x="13774" y="3937"/>
                  </a:lnTo>
                  <a:lnTo>
                    <a:pt x="13821" y="3933"/>
                  </a:lnTo>
                  <a:lnTo>
                    <a:pt x="13867" y="3927"/>
                  </a:lnTo>
                  <a:lnTo>
                    <a:pt x="13913" y="3921"/>
                  </a:lnTo>
                  <a:lnTo>
                    <a:pt x="13959" y="3913"/>
                  </a:lnTo>
                  <a:lnTo>
                    <a:pt x="14004" y="3904"/>
                  </a:lnTo>
                  <a:lnTo>
                    <a:pt x="14048" y="3894"/>
                  </a:lnTo>
                  <a:lnTo>
                    <a:pt x="14091" y="3883"/>
                  </a:lnTo>
                  <a:lnTo>
                    <a:pt x="14134" y="3872"/>
                  </a:lnTo>
                  <a:lnTo>
                    <a:pt x="14176" y="3859"/>
                  </a:lnTo>
                  <a:lnTo>
                    <a:pt x="14218" y="3846"/>
                  </a:lnTo>
                  <a:lnTo>
                    <a:pt x="14258" y="3831"/>
                  </a:lnTo>
                  <a:lnTo>
                    <a:pt x="14298" y="3817"/>
                  </a:lnTo>
                  <a:lnTo>
                    <a:pt x="14320" y="3808"/>
                  </a:lnTo>
                  <a:lnTo>
                    <a:pt x="14343" y="3799"/>
                  </a:lnTo>
                  <a:lnTo>
                    <a:pt x="14365" y="3788"/>
                  </a:lnTo>
                  <a:lnTo>
                    <a:pt x="14388" y="3778"/>
                  </a:lnTo>
                  <a:lnTo>
                    <a:pt x="14411" y="3766"/>
                  </a:lnTo>
                  <a:lnTo>
                    <a:pt x="14435" y="3754"/>
                  </a:lnTo>
                  <a:lnTo>
                    <a:pt x="14459" y="3742"/>
                  </a:lnTo>
                  <a:lnTo>
                    <a:pt x="14483" y="3728"/>
                  </a:lnTo>
                  <a:lnTo>
                    <a:pt x="14483" y="3276"/>
                  </a:lnTo>
                  <a:lnTo>
                    <a:pt x="14447" y="3288"/>
                  </a:lnTo>
                  <a:lnTo>
                    <a:pt x="14410" y="3299"/>
                  </a:lnTo>
                  <a:lnTo>
                    <a:pt x="14373" y="3309"/>
                  </a:lnTo>
                  <a:lnTo>
                    <a:pt x="14335" y="3316"/>
                  </a:lnTo>
                  <a:lnTo>
                    <a:pt x="14298" y="3323"/>
                  </a:lnTo>
                  <a:lnTo>
                    <a:pt x="14260" y="3328"/>
                  </a:lnTo>
                  <a:lnTo>
                    <a:pt x="14223" y="3331"/>
                  </a:lnTo>
                  <a:lnTo>
                    <a:pt x="14186" y="3335"/>
                  </a:lnTo>
                  <a:lnTo>
                    <a:pt x="14145" y="3335"/>
                  </a:lnTo>
                  <a:lnTo>
                    <a:pt x="14108" y="3331"/>
                  </a:lnTo>
                  <a:lnTo>
                    <a:pt x="14091" y="3329"/>
                  </a:lnTo>
                  <a:lnTo>
                    <a:pt x="14075" y="3327"/>
                  </a:lnTo>
                  <a:lnTo>
                    <a:pt x="14060" y="3324"/>
                  </a:lnTo>
                  <a:lnTo>
                    <a:pt x="14046" y="3319"/>
                  </a:lnTo>
                  <a:lnTo>
                    <a:pt x="14033" y="3315"/>
                  </a:lnTo>
                  <a:lnTo>
                    <a:pt x="14019" y="3308"/>
                  </a:lnTo>
                  <a:lnTo>
                    <a:pt x="14006" y="3302"/>
                  </a:lnTo>
                  <a:lnTo>
                    <a:pt x="13995" y="3294"/>
                  </a:lnTo>
                  <a:lnTo>
                    <a:pt x="13983" y="3286"/>
                  </a:lnTo>
                  <a:lnTo>
                    <a:pt x="13972" y="3276"/>
                  </a:lnTo>
                  <a:lnTo>
                    <a:pt x="13961" y="3265"/>
                  </a:lnTo>
                  <a:lnTo>
                    <a:pt x="13949" y="3253"/>
                  </a:lnTo>
                  <a:lnTo>
                    <a:pt x="13941" y="3243"/>
                  </a:lnTo>
                  <a:lnTo>
                    <a:pt x="13933" y="3232"/>
                  </a:lnTo>
                  <a:lnTo>
                    <a:pt x="13927" y="3221"/>
                  </a:lnTo>
                  <a:lnTo>
                    <a:pt x="13920" y="3209"/>
                  </a:lnTo>
                  <a:lnTo>
                    <a:pt x="13914" y="3197"/>
                  </a:lnTo>
                  <a:lnTo>
                    <a:pt x="13910" y="3185"/>
                  </a:lnTo>
                  <a:lnTo>
                    <a:pt x="13906" y="3170"/>
                  </a:lnTo>
                  <a:lnTo>
                    <a:pt x="13903" y="3157"/>
                  </a:lnTo>
                  <a:lnTo>
                    <a:pt x="13900" y="3143"/>
                  </a:lnTo>
                  <a:lnTo>
                    <a:pt x="13899" y="3128"/>
                  </a:lnTo>
                  <a:lnTo>
                    <a:pt x="13899" y="3114"/>
                  </a:lnTo>
                  <a:lnTo>
                    <a:pt x="13899" y="3100"/>
                  </a:lnTo>
                  <a:lnTo>
                    <a:pt x="13901" y="3084"/>
                  </a:lnTo>
                  <a:lnTo>
                    <a:pt x="13903" y="3069"/>
                  </a:lnTo>
                  <a:lnTo>
                    <a:pt x="13907" y="3053"/>
                  </a:lnTo>
                  <a:lnTo>
                    <a:pt x="13912" y="3039"/>
                  </a:lnTo>
                  <a:lnTo>
                    <a:pt x="13918" y="3025"/>
                  </a:lnTo>
                  <a:lnTo>
                    <a:pt x="13924" y="3011"/>
                  </a:lnTo>
                  <a:lnTo>
                    <a:pt x="13932" y="2998"/>
                  </a:lnTo>
                  <a:lnTo>
                    <a:pt x="13940" y="2985"/>
                  </a:lnTo>
                  <a:lnTo>
                    <a:pt x="13949" y="2972"/>
                  </a:lnTo>
                  <a:lnTo>
                    <a:pt x="13958" y="2958"/>
                  </a:lnTo>
                  <a:lnTo>
                    <a:pt x="13967" y="2946"/>
                  </a:lnTo>
                  <a:lnTo>
                    <a:pt x="13977" y="2934"/>
                  </a:lnTo>
                  <a:lnTo>
                    <a:pt x="13999" y="2910"/>
                  </a:lnTo>
                  <a:lnTo>
                    <a:pt x="14023" y="2888"/>
                  </a:lnTo>
                  <a:lnTo>
                    <a:pt x="14048" y="2866"/>
                  </a:lnTo>
                  <a:lnTo>
                    <a:pt x="14076" y="2846"/>
                  </a:lnTo>
                  <a:lnTo>
                    <a:pt x="14106" y="2829"/>
                  </a:lnTo>
                  <a:lnTo>
                    <a:pt x="14142" y="2812"/>
                  </a:lnTo>
                  <a:lnTo>
                    <a:pt x="14184" y="2793"/>
                  </a:lnTo>
                  <a:lnTo>
                    <a:pt x="14233" y="2774"/>
                  </a:lnTo>
                  <a:lnTo>
                    <a:pt x="14286" y="2755"/>
                  </a:lnTo>
                  <a:lnTo>
                    <a:pt x="14345" y="2737"/>
                  </a:lnTo>
                  <a:lnTo>
                    <a:pt x="14411" y="2717"/>
                  </a:lnTo>
                  <a:lnTo>
                    <a:pt x="14483" y="2698"/>
                  </a:lnTo>
                  <a:close/>
                  <a:moveTo>
                    <a:pt x="14483" y="1037"/>
                  </a:moveTo>
                  <a:lnTo>
                    <a:pt x="14472" y="1037"/>
                  </a:lnTo>
                  <a:lnTo>
                    <a:pt x="14461" y="1037"/>
                  </a:lnTo>
                  <a:lnTo>
                    <a:pt x="14428" y="1043"/>
                  </a:lnTo>
                  <a:lnTo>
                    <a:pt x="14395" y="1049"/>
                  </a:lnTo>
                  <a:lnTo>
                    <a:pt x="14363" y="1056"/>
                  </a:lnTo>
                  <a:lnTo>
                    <a:pt x="14331" y="1064"/>
                  </a:lnTo>
                  <a:lnTo>
                    <a:pt x="14300" y="1071"/>
                  </a:lnTo>
                  <a:lnTo>
                    <a:pt x="14269" y="1080"/>
                  </a:lnTo>
                  <a:lnTo>
                    <a:pt x="14239" y="1089"/>
                  </a:lnTo>
                  <a:lnTo>
                    <a:pt x="14209" y="1099"/>
                  </a:lnTo>
                  <a:lnTo>
                    <a:pt x="14180" y="1109"/>
                  </a:lnTo>
                  <a:lnTo>
                    <a:pt x="14150" y="1120"/>
                  </a:lnTo>
                  <a:lnTo>
                    <a:pt x="14121" y="1131"/>
                  </a:lnTo>
                  <a:lnTo>
                    <a:pt x="14093" y="1142"/>
                  </a:lnTo>
                  <a:lnTo>
                    <a:pt x="14065" y="1154"/>
                  </a:lnTo>
                  <a:lnTo>
                    <a:pt x="14037" y="1166"/>
                  </a:lnTo>
                  <a:lnTo>
                    <a:pt x="14011" y="1179"/>
                  </a:lnTo>
                  <a:lnTo>
                    <a:pt x="13984" y="1193"/>
                  </a:lnTo>
                  <a:lnTo>
                    <a:pt x="13931" y="1220"/>
                  </a:lnTo>
                  <a:lnTo>
                    <a:pt x="13880" y="1250"/>
                  </a:lnTo>
                  <a:lnTo>
                    <a:pt x="13831" y="1282"/>
                  </a:lnTo>
                  <a:lnTo>
                    <a:pt x="13782" y="1314"/>
                  </a:lnTo>
                  <a:lnTo>
                    <a:pt x="13734" y="1348"/>
                  </a:lnTo>
                  <a:lnTo>
                    <a:pt x="13689" y="1385"/>
                  </a:lnTo>
                  <a:lnTo>
                    <a:pt x="13644" y="1421"/>
                  </a:lnTo>
                  <a:lnTo>
                    <a:pt x="13601" y="1460"/>
                  </a:lnTo>
                  <a:lnTo>
                    <a:pt x="13561" y="1499"/>
                  </a:lnTo>
                  <a:lnTo>
                    <a:pt x="13521" y="1541"/>
                  </a:lnTo>
                  <a:lnTo>
                    <a:pt x="13482" y="1587"/>
                  </a:lnTo>
                  <a:lnTo>
                    <a:pt x="13441" y="1635"/>
                  </a:lnTo>
                  <a:lnTo>
                    <a:pt x="13421" y="1661"/>
                  </a:lnTo>
                  <a:lnTo>
                    <a:pt x="13401" y="1687"/>
                  </a:lnTo>
                  <a:lnTo>
                    <a:pt x="13381" y="1715"/>
                  </a:lnTo>
                  <a:lnTo>
                    <a:pt x="13361" y="1743"/>
                  </a:lnTo>
                  <a:lnTo>
                    <a:pt x="13341" y="1772"/>
                  </a:lnTo>
                  <a:lnTo>
                    <a:pt x="13321" y="1803"/>
                  </a:lnTo>
                  <a:lnTo>
                    <a:pt x="13302" y="1835"/>
                  </a:lnTo>
                  <a:lnTo>
                    <a:pt x="13282" y="1867"/>
                  </a:lnTo>
                  <a:lnTo>
                    <a:pt x="14305" y="1978"/>
                  </a:lnTo>
                  <a:lnTo>
                    <a:pt x="14327" y="1946"/>
                  </a:lnTo>
                  <a:lnTo>
                    <a:pt x="14350" y="1917"/>
                  </a:lnTo>
                  <a:lnTo>
                    <a:pt x="14372" y="1890"/>
                  </a:lnTo>
                  <a:lnTo>
                    <a:pt x="14395" y="1866"/>
                  </a:lnTo>
                  <a:lnTo>
                    <a:pt x="14417" y="1843"/>
                  </a:lnTo>
                  <a:lnTo>
                    <a:pt x="14439" y="1822"/>
                  </a:lnTo>
                  <a:lnTo>
                    <a:pt x="14461" y="1803"/>
                  </a:lnTo>
                  <a:lnTo>
                    <a:pt x="14483" y="1785"/>
                  </a:lnTo>
                  <a:lnTo>
                    <a:pt x="14483" y="1037"/>
                  </a:lnTo>
                  <a:close/>
                  <a:moveTo>
                    <a:pt x="9580" y="4906"/>
                  </a:moveTo>
                  <a:lnTo>
                    <a:pt x="9580" y="4818"/>
                  </a:lnTo>
                  <a:lnTo>
                    <a:pt x="9891" y="4818"/>
                  </a:lnTo>
                  <a:lnTo>
                    <a:pt x="9891" y="5092"/>
                  </a:lnTo>
                  <a:lnTo>
                    <a:pt x="9854" y="5118"/>
                  </a:lnTo>
                  <a:lnTo>
                    <a:pt x="9817" y="5142"/>
                  </a:lnTo>
                  <a:lnTo>
                    <a:pt x="9800" y="5152"/>
                  </a:lnTo>
                  <a:lnTo>
                    <a:pt x="9781" y="5163"/>
                  </a:lnTo>
                  <a:lnTo>
                    <a:pt x="9762" y="5172"/>
                  </a:lnTo>
                  <a:lnTo>
                    <a:pt x="9743" y="5181"/>
                  </a:lnTo>
                  <a:lnTo>
                    <a:pt x="9723" y="5186"/>
                  </a:lnTo>
                  <a:lnTo>
                    <a:pt x="9705" y="5191"/>
                  </a:lnTo>
                  <a:lnTo>
                    <a:pt x="9685" y="5194"/>
                  </a:lnTo>
                  <a:lnTo>
                    <a:pt x="9665" y="5197"/>
                  </a:lnTo>
                  <a:lnTo>
                    <a:pt x="9646" y="5200"/>
                  </a:lnTo>
                  <a:lnTo>
                    <a:pt x="9626" y="5202"/>
                  </a:lnTo>
                  <a:lnTo>
                    <a:pt x="9606" y="5203"/>
                  </a:lnTo>
                  <a:lnTo>
                    <a:pt x="9588" y="5203"/>
                  </a:lnTo>
                  <a:lnTo>
                    <a:pt x="9560" y="5202"/>
                  </a:lnTo>
                  <a:lnTo>
                    <a:pt x="9533" y="5201"/>
                  </a:lnTo>
                  <a:lnTo>
                    <a:pt x="9507" y="5196"/>
                  </a:lnTo>
                  <a:lnTo>
                    <a:pt x="9481" y="5192"/>
                  </a:lnTo>
                  <a:lnTo>
                    <a:pt x="9457" y="5185"/>
                  </a:lnTo>
                  <a:lnTo>
                    <a:pt x="9433" y="5178"/>
                  </a:lnTo>
                  <a:lnTo>
                    <a:pt x="9410" y="5169"/>
                  </a:lnTo>
                  <a:lnTo>
                    <a:pt x="9388" y="5159"/>
                  </a:lnTo>
                  <a:lnTo>
                    <a:pt x="9366" y="5147"/>
                  </a:lnTo>
                  <a:lnTo>
                    <a:pt x="9346" y="5133"/>
                  </a:lnTo>
                  <a:lnTo>
                    <a:pt x="9327" y="5119"/>
                  </a:lnTo>
                  <a:lnTo>
                    <a:pt x="9309" y="5103"/>
                  </a:lnTo>
                  <a:lnTo>
                    <a:pt x="9294" y="5086"/>
                  </a:lnTo>
                  <a:lnTo>
                    <a:pt x="9278" y="5067"/>
                  </a:lnTo>
                  <a:lnTo>
                    <a:pt x="9265" y="5046"/>
                  </a:lnTo>
                  <a:lnTo>
                    <a:pt x="9254" y="5025"/>
                  </a:lnTo>
                  <a:lnTo>
                    <a:pt x="9243" y="5002"/>
                  </a:lnTo>
                  <a:lnTo>
                    <a:pt x="9234" y="4979"/>
                  </a:lnTo>
                  <a:lnTo>
                    <a:pt x="9226" y="4956"/>
                  </a:lnTo>
                  <a:lnTo>
                    <a:pt x="9220" y="4930"/>
                  </a:lnTo>
                  <a:lnTo>
                    <a:pt x="9215" y="4905"/>
                  </a:lnTo>
                  <a:lnTo>
                    <a:pt x="9212" y="4880"/>
                  </a:lnTo>
                  <a:lnTo>
                    <a:pt x="9210" y="4852"/>
                  </a:lnTo>
                  <a:lnTo>
                    <a:pt x="9209" y="4824"/>
                  </a:lnTo>
                  <a:lnTo>
                    <a:pt x="9210" y="4800"/>
                  </a:lnTo>
                  <a:lnTo>
                    <a:pt x="9212" y="4775"/>
                  </a:lnTo>
                  <a:lnTo>
                    <a:pt x="9215" y="4749"/>
                  </a:lnTo>
                  <a:lnTo>
                    <a:pt x="9220" y="4725"/>
                  </a:lnTo>
                  <a:lnTo>
                    <a:pt x="9226" y="4700"/>
                  </a:lnTo>
                  <a:lnTo>
                    <a:pt x="9234" y="4674"/>
                  </a:lnTo>
                  <a:lnTo>
                    <a:pt x="9243" y="4650"/>
                  </a:lnTo>
                  <a:lnTo>
                    <a:pt x="9254" y="4625"/>
                  </a:lnTo>
                  <a:lnTo>
                    <a:pt x="9265" y="4604"/>
                  </a:lnTo>
                  <a:lnTo>
                    <a:pt x="9278" y="4583"/>
                  </a:lnTo>
                  <a:lnTo>
                    <a:pt x="9293" y="4564"/>
                  </a:lnTo>
                  <a:lnTo>
                    <a:pt x="9308" y="4546"/>
                  </a:lnTo>
                  <a:lnTo>
                    <a:pt x="9325" y="4529"/>
                  </a:lnTo>
                  <a:lnTo>
                    <a:pt x="9342" y="4513"/>
                  </a:lnTo>
                  <a:lnTo>
                    <a:pt x="9361" y="4498"/>
                  </a:lnTo>
                  <a:lnTo>
                    <a:pt x="9380" y="4485"/>
                  </a:lnTo>
                  <a:lnTo>
                    <a:pt x="9402" y="4474"/>
                  </a:lnTo>
                  <a:lnTo>
                    <a:pt x="9425" y="4465"/>
                  </a:lnTo>
                  <a:lnTo>
                    <a:pt x="9449" y="4457"/>
                  </a:lnTo>
                  <a:lnTo>
                    <a:pt x="9474" y="4450"/>
                  </a:lnTo>
                  <a:lnTo>
                    <a:pt x="9499" y="4446"/>
                  </a:lnTo>
                  <a:lnTo>
                    <a:pt x="9526" y="4443"/>
                  </a:lnTo>
                  <a:lnTo>
                    <a:pt x="9552" y="4440"/>
                  </a:lnTo>
                  <a:lnTo>
                    <a:pt x="9580" y="4439"/>
                  </a:lnTo>
                  <a:lnTo>
                    <a:pt x="9600" y="4440"/>
                  </a:lnTo>
                  <a:lnTo>
                    <a:pt x="9617" y="4442"/>
                  </a:lnTo>
                  <a:lnTo>
                    <a:pt x="9636" y="4445"/>
                  </a:lnTo>
                  <a:lnTo>
                    <a:pt x="9654" y="4449"/>
                  </a:lnTo>
                  <a:lnTo>
                    <a:pt x="9688" y="4458"/>
                  </a:lnTo>
                  <a:lnTo>
                    <a:pt x="9721" y="4469"/>
                  </a:lnTo>
                  <a:lnTo>
                    <a:pt x="9738" y="4475"/>
                  </a:lnTo>
                  <a:lnTo>
                    <a:pt x="9753" y="4482"/>
                  </a:lnTo>
                  <a:lnTo>
                    <a:pt x="9768" y="4489"/>
                  </a:lnTo>
                  <a:lnTo>
                    <a:pt x="9781" y="4498"/>
                  </a:lnTo>
                  <a:lnTo>
                    <a:pt x="9794" y="4508"/>
                  </a:lnTo>
                  <a:lnTo>
                    <a:pt x="9805" y="4518"/>
                  </a:lnTo>
                  <a:lnTo>
                    <a:pt x="9816" y="4530"/>
                  </a:lnTo>
                  <a:lnTo>
                    <a:pt x="9825" y="4543"/>
                  </a:lnTo>
                  <a:lnTo>
                    <a:pt x="9833" y="4555"/>
                  </a:lnTo>
                  <a:lnTo>
                    <a:pt x="9842" y="4567"/>
                  </a:lnTo>
                  <a:lnTo>
                    <a:pt x="9849" y="4581"/>
                  </a:lnTo>
                  <a:lnTo>
                    <a:pt x="9856" y="4594"/>
                  </a:lnTo>
                  <a:lnTo>
                    <a:pt x="9863" y="4609"/>
                  </a:lnTo>
                  <a:lnTo>
                    <a:pt x="9869" y="4626"/>
                  </a:lnTo>
                  <a:lnTo>
                    <a:pt x="9874" y="4643"/>
                  </a:lnTo>
                  <a:lnTo>
                    <a:pt x="9877" y="4662"/>
                  </a:lnTo>
                  <a:lnTo>
                    <a:pt x="9795" y="4684"/>
                  </a:lnTo>
                  <a:lnTo>
                    <a:pt x="9784" y="4658"/>
                  </a:lnTo>
                  <a:lnTo>
                    <a:pt x="9773" y="4634"/>
                  </a:lnTo>
                  <a:lnTo>
                    <a:pt x="9762" y="4614"/>
                  </a:lnTo>
                  <a:lnTo>
                    <a:pt x="9751" y="4595"/>
                  </a:lnTo>
                  <a:lnTo>
                    <a:pt x="9744" y="4587"/>
                  </a:lnTo>
                  <a:lnTo>
                    <a:pt x="9738" y="4579"/>
                  </a:lnTo>
                  <a:lnTo>
                    <a:pt x="9730" y="4573"/>
                  </a:lnTo>
                  <a:lnTo>
                    <a:pt x="9722" y="4566"/>
                  </a:lnTo>
                  <a:lnTo>
                    <a:pt x="9712" y="4561"/>
                  </a:lnTo>
                  <a:lnTo>
                    <a:pt x="9701" y="4554"/>
                  </a:lnTo>
                  <a:lnTo>
                    <a:pt x="9690" y="4549"/>
                  </a:lnTo>
                  <a:lnTo>
                    <a:pt x="9677" y="4543"/>
                  </a:lnTo>
                  <a:lnTo>
                    <a:pt x="9654" y="4538"/>
                  </a:lnTo>
                  <a:lnTo>
                    <a:pt x="9631" y="4533"/>
                  </a:lnTo>
                  <a:lnTo>
                    <a:pt x="9618" y="4531"/>
                  </a:lnTo>
                  <a:lnTo>
                    <a:pt x="9606" y="4530"/>
                  </a:lnTo>
                  <a:lnTo>
                    <a:pt x="9594" y="4529"/>
                  </a:lnTo>
                  <a:lnTo>
                    <a:pt x="9580" y="4529"/>
                  </a:lnTo>
                  <a:lnTo>
                    <a:pt x="9563" y="4529"/>
                  </a:lnTo>
                  <a:lnTo>
                    <a:pt x="9548" y="4530"/>
                  </a:lnTo>
                  <a:lnTo>
                    <a:pt x="9532" y="4531"/>
                  </a:lnTo>
                  <a:lnTo>
                    <a:pt x="9518" y="4533"/>
                  </a:lnTo>
                  <a:lnTo>
                    <a:pt x="9489" y="4538"/>
                  </a:lnTo>
                  <a:lnTo>
                    <a:pt x="9462" y="4543"/>
                  </a:lnTo>
                  <a:lnTo>
                    <a:pt x="9440" y="4555"/>
                  </a:lnTo>
                  <a:lnTo>
                    <a:pt x="9417" y="4571"/>
                  </a:lnTo>
                  <a:lnTo>
                    <a:pt x="9398" y="4586"/>
                  </a:lnTo>
                  <a:lnTo>
                    <a:pt x="9380" y="4603"/>
                  </a:lnTo>
                  <a:lnTo>
                    <a:pt x="9369" y="4619"/>
                  </a:lnTo>
                  <a:lnTo>
                    <a:pt x="9358" y="4637"/>
                  </a:lnTo>
                  <a:lnTo>
                    <a:pt x="9347" y="4656"/>
                  </a:lnTo>
                  <a:lnTo>
                    <a:pt x="9336" y="4677"/>
                  </a:lnTo>
                  <a:lnTo>
                    <a:pt x="9325" y="4711"/>
                  </a:lnTo>
                  <a:lnTo>
                    <a:pt x="9315" y="4745"/>
                  </a:lnTo>
                  <a:lnTo>
                    <a:pt x="9311" y="4764"/>
                  </a:lnTo>
                  <a:lnTo>
                    <a:pt x="9308" y="4783"/>
                  </a:lnTo>
                  <a:lnTo>
                    <a:pt x="9306" y="4804"/>
                  </a:lnTo>
                  <a:lnTo>
                    <a:pt x="9306" y="4824"/>
                  </a:lnTo>
                  <a:lnTo>
                    <a:pt x="9306" y="4849"/>
                  </a:lnTo>
                  <a:lnTo>
                    <a:pt x="9308" y="4872"/>
                  </a:lnTo>
                  <a:lnTo>
                    <a:pt x="9311" y="4894"/>
                  </a:lnTo>
                  <a:lnTo>
                    <a:pt x="9316" y="4915"/>
                  </a:lnTo>
                  <a:lnTo>
                    <a:pt x="9321" y="4935"/>
                  </a:lnTo>
                  <a:lnTo>
                    <a:pt x="9327" y="4954"/>
                  </a:lnTo>
                  <a:lnTo>
                    <a:pt x="9335" y="4971"/>
                  </a:lnTo>
                  <a:lnTo>
                    <a:pt x="9342" y="4988"/>
                  </a:lnTo>
                  <a:lnTo>
                    <a:pt x="9351" y="5004"/>
                  </a:lnTo>
                  <a:lnTo>
                    <a:pt x="9362" y="5019"/>
                  </a:lnTo>
                  <a:lnTo>
                    <a:pt x="9373" y="5032"/>
                  </a:lnTo>
                  <a:lnTo>
                    <a:pt x="9385" y="5045"/>
                  </a:lnTo>
                  <a:lnTo>
                    <a:pt x="9399" y="5056"/>
                  </a:lnTo>
                  <a:lnTo>
                    <a:pt x="9412" y="5066"/>
                  </a:lnTo>
                  <a:lnTo>
                    <a:pt x="9425" y="5076"/>
                  </a:lnTo>
                  <a:lnTo>
                    <a:pt x="9440" y="5085"/>
                  </a:lnTo>
                  <a:lnTo>
                    <a:pt x="9456" y="5093"/>
                  </a:lnTo>
                  <a:lnTo>
                    <a:pt x="9473" y="5099"/>
                  </a:lnTo>
                  <a:lnTo>
                    <a:pt x="9489" y="5106"/>
                  </a:lnTo>
                  <a:lnTo>
                    <a:pt x="9507" y="5111"/>
                  </a:lnTo>
                  <a:lnTo>
                    <a:pt x="9525" y="5116"/>
                  </a:lnTo>
                  <a:lnTo>
                    <a:pt x="9542" y="5119"/>
                  </a:lnTo>
                  <a:lnTo>
                    <a:pt x="9561" y="5121"/>
                  </a:lnTo>
                  <a:lnTo>
                    <a:pt x="9580" y="5121"/>
                  </a:lnTo>
                  <a:lnTo>
                    <a:pt x="9596" y="5121"/>
                  </a:lnTo>
                  <a:lnTo>
                    <a:pt x="9612" y="5120"/>
                  </a:lnTo>
                  <a:lnTo>
                    <a:pt x="9627" y="5118"/>
                  </a:lnTo>
                  <a:lnTo>
                    <a:pt x="9643" y="5115"/>
                  </a:lnTo>
                  <a:lnTo>
                    <a:pt x="9658" y="5111"/>
                  </a:lnTo>
                  <a:lnTo>
                    <a:pt x="9674" y="5106"/>
                  </a:lnTo>
                  <a:lnTo>
                    <a:pt x="9690" y="5099"/>
                  </a:lnTo>
                  <a:lnTo>
                    <a:pt x="9706" y="5092"/>
                  </a:lnTo>
                  <a:lnTo>
                    <a:pt x="9732" y="5081"/>
                  </a:lnTo>
                  <a:lnTo>
                    <a:pt x="9756" y="5068"/>
                  </a:lnTo>
                  <a:lnTo>
                    <a:pt x="9766" y="5062"/>
                  </a:lnTo>
                  <a:lnTo>
                    <a:pt x="9777" y="5055"/>
                  </a:lnTo>
                  <a:lnTo>
                    <a:pt x="9786" y="5049"/>
                  </a:lnTo>
                  <a:lnTo>
                    <a:pt x="9795" y="5040"/>
                  </a:lnTo>
                  <a:lnTo>
                    <a:pt x="9795" y="4906"/>
                  </a:lnTo>
                  <a:lnTo>
                    <a:pt x="9580" y="4906"/>
                  </a:lnTo>
                  <a:close/>
                </a:path>
              </a:pathLst>
            </a:custGeom>
            <a:solidFill>
              <a:srgbClr val="1315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4697BDC-F247-85D9-D438-8E4D98C951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83" y="4594314"/>
            <a:ext cx="2277687" cy="73968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590430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D67690-30D6-115D-13D9-F0509D3E8A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2222496"/>
            <a:ext cx="3974094" cy="1290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1DA1F4-957E-FCD1-3691-C36A57434229}"/>
              </a:ext>
            </a:extLst>
          </p:cNvPr>
          <p:cNvSpPr txBox="1"/>
          <p:nvPr/>
        </p:nvSpPr>
        <p:spPr>
          <a:xfrm>
            <a:off x="6096000" y="3870960"/>
            <a:ext cx="5589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b="1" dirty="0"/>
              <a:t> </a:t>
            </a:r>
            <a:r>
              <a:rPr lang="pl-PL" b="1" dirty="0" err="1"/>
              <a:t>Profi</a:t>
            </a:r>
            <a:r>
              <a:rPr lang="pl-PL" b="1" dirty="0"/>
              <a:t> Systems Solutions Sp. z o.o. sp. k.</a:t>
            </a:r>
          </a:p>
          <a:p>
            <a:pPr algn="r"/>
            <a:r>
              <a:rPr lang="pl-PL" dirty="0"/>
              <a:t>NIP 781-194-80-38</a:t>
            </a:r>
          </a:p>
          <a:p>
            <a:pPr algn="r"/>
            <a:endParaRPr lang="pl-PL" dirty="0"/>
          </a:p>
          <a:p>
            <a:pPr algn="r"/>
            <a:r>
              <a:rPr lang="pl-PL" dirty="0"/>
              <a:t>60-479 Poznań</a:t>
            </a:r>
          </a:p>
          <a:p>
            <a:pPr algn="r"/>
            <a:r>
              <a:rPr lang="pl-PL" dirty="0"/>
              <a:t>ul. Strzeszyńska 66</a:t>
            </a:r>
          </a:p>
          <a:p>
            <a:pPr algn="r"/>
            <a:endParaRPr lang="pl-PL" dirty="0"/>
          </a:p>
          <a:p>
            <a:pPr algn="r"/>
            <a:r>
              <a:rPr lang="pl-PL" dirty="0"/>
              <a:t>biuro@profisystems.pl</a:t>
            </a:r>
          </a:p>
          <a:p>
            <a:pPr algn="r"/>
            <a:r>
              <a:rPr lang="pl-PL" dirty="0"/>
              <a:t>+48 618 422 962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304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New Features | V2.2.1</a:t>
            </a:r>
            <a:r>
              <a:rPr lang="zh-CN" altLang="en-US" dirty="0"/>
              <a:t> </a:t>
            </a:r>
          </a:p>
        </p:txBody>
      </p:sp>
      <p:grpSp>
        <p:nvGrpSpPr>
          <p:cNvPr id="46" name="îSľïḓé">
            <a:extLst>
              <a:ext uri="{FF2B5EF4-FFF2-40B4-BE49-F238E27FC236}">
                <a16:creationId xmlns:a16="http://schemas.microsoft.com/office/drawing/2014/main" id="{70C38167-CB06-4A8E-8C6F-684778052F5C}"/>
              </a:ext>
            </a:extLst>
          </p:cNvPr>
          <p:cNvGrpSpPr/>
          <p:nvPr/>
        </p:nvGrpSpPr>
        <p:grpSpPr>
          <a:xfrm>
            <a:off x="1098769" y="1440303"/>
            <a:ext cx="2598975" cy="1816642"/>
            <a:chOff x="2404498" y="1359000"/>
            <a:chExt cx="2598975" cy="1816642"/>
          </a:xfrm>
        </p:grpSpPr>
        <p:sp>
          <p:nvSpPr>
            <p:cNvPr id="84" name="íšlïḋè"/>
            <p:cNvSpPr/>
            <p:nvPr/>
          </p:nvSpPr>
          <p:spPr>
            <a:xfrm>
              <a:off x="2404499" y="1359000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1"/>
                </a:solidFill>
              </a:endParaRPr>
            </a:p>
          </p:txBody>
        </p:sp>
        <p:sp>
          <p:nvSpPr>
            <p:cNvPr id="85" name="ïṧḻîḍé"/>
            <p:cNvSpPr/>
            <p:nvPr/>
          </p:nvSpPr>
          <p:spPr>
            <a:xfrm>
              <a:off x="2404498" y="1580066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íşľïḋe"/>
            <p:cNvSpPr/>
            <p:nvPr/>
          </p:nvSpPr>
          <p:spPr>
            <a:xfrm>
              <a:off x="3172176" y="1684858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chemeClr val="accent1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lïḓè"/>
            <p:cNvSpPr/>
            <p:nvPr/>
          </p:nvSpPr>
          <p:spPr>
            <a:xfrm>
              <a:off x="2480766" y="1378410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accent6"/>
                  </a:solidFill>
                </a:rPr>
                <a:t>0</a:t>
              </a:r>
              <a:r>
                <a:rPr lang="en-US" altLang="zh-CN" sz="100" b="1">
                  <a:solidFill>
                    <a:schemeClr val="accent6"/>
                  </a:solidFill>
                </a:rPr>
                <a:t> </a:t>
              </a:r>
              <a:r>
                <a:rPr lang="en-US" altLang="zh-CN" b="1">
                  <a:solidFill>
                    <a:schemeClr val="accent6"/>
                  </a:solidFill>
                </a:rPr>
                <a:t>1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91" name="ïsḻíď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2429571" y="2371478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b="1" dirty="0">
                  <a:solidFill>
                    <a:schemeClr val="bg1"/>
                  </a:solidFill>
                </a:rPr>
                <a:t>License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íṥḷídé">
            <a:extLst>
              <a:ext uri="{FF2B5EF4-FFF2-40B4-BE49-F238E27FC236}">
                <a16:creationId xmlns:a16="http://schemas.microsoft.com/office/drawing/2014/main" id="{26399F53-357A-4B8F-ACE6-B1AE73BB01F1}"/>
              </a:ext>
            </a:extLst>
          </p:cNvPr>
          <p:cNvGrpSpPr/>
          <p:nvPr/>
        </p:nvGrpSpPr>
        <p:grpSpPr>
          <a:xfrm>
            <a:off x="4796513" y="1459713"/>
            <a:ext cx="2598975" cy="1816642"/>
            <a:chOff x="7188528" y="1359000"/>
            <a:chExt cx="2598975" cy="1816642"/>
          </a:xfrm>
        </p:grpSpPr>
        <p:sp>
          <p:nvSpPr>
            <p:cNvPr id="76" name="íṧliḑê"/>
            <p:cNvSpPr/>
            <p:nvPr/>
          </p:nvSpPr>
          <p:spPr>
            <a:xfrm>
              <a:off x="7188529" y="1359000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77" name="ïślíḑè"/>
            <p:cNvSpPr/>
            <p:nvPr/>
          </p:nvSpPr>
          <p:spPr>
            <a:xfrm>
              <a:off x="7188528" y="1580066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ŝḷiḑe"/>
            <p:cNvSpPr/>
            <p:nvPr/>
          </p:nvSpPr>
          <p:spPr>
            <a:xfrm>
              <a:off x="7956206" y="1684858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ïṧḻîḍê"/>
            <p:cNvSpPr/>
            <p:nvPr/>
          </p:nvSpPr>
          <p:spPr>
            <a:xfrm>
              <a:off x="7264796" y="1378410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accent6"/>
                  </a:solidFill>
                </a:rPr>
                <a:t>0</a:t>
              </a:r>
              <a:r>
                <a:rPr lang="en-US" altLang="zh-CN" sz="100" b="1">
                  <a:solidFill>
                    <a:schemeClr val="accent6"/>
                  </a:solidFill>
                </a:rPr>
                <a:t> </a:t>
              </a:r>
              <a:r>
                <a:rPr lang="en-US" altLang="zh-CN" b="1">
                  <a:solidFill>
                    <a:schemeClr val="accent6"/>
                  </a:solidFill>
                </a:rPr>
                <a:t>2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83" name="iṩľid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238673" y="2352068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</a:rPr>
                <a:t>Passenger Trend</a:t>
              </a:r>
            </a:p>
          </p:txBody>
        </p:sp>
      </p:grpSp>
      <p:grpSp>
        <p:nvGrpSpPr>
          <p:cNvPr id="48" name="iṩḷiḑè">
            <a:extLst>
              <a:ext uri="{FF2B5EF4-FFF2-40B4-BE49-F238E27FC236}">
                <a16:creationId xmlns:a16="http://schemas.microsoft.com/office/drawing/2014/main" id="{772EA029-9E8C-4734-AC1D-87F73993EB2B}"/>
              </a:ext>
            </a:extLst>
          </p:cNvPr>
          <p:cNvGrpSpPr/>
          <p:nvPr/>
        </p:nvGrpSpPr>
        <p:grpSpPr>
          <a:xfrm>
            <a:off x="1098769" y="4020156"/>
            <a:ext cx="2598975" cy="1816642"/>
            <a:chOff x="2404498" y="3938853"/>
            <a:chExt cx="2598975" cy="1816642"/>
          </a:xfrm>
        </p:grpSpPr>
        <p:sp>
          <p:nvSpPr>
            <p:cNvPr id="68" name="işḻïḍè"/>
            <p:cNvSpPr/>
            <p:nvPr/>
          </p:nvSpPr>
          <p:spPr>
            <a:xfrm>
              <a:off x="2404499" y="3938853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69" name="îṧļïḍe"/>
            <p:cNvSpPr/>
            <p:nvPr/>
          </p:nvSpPr>
          <p:spPr>
            <a:xfrm>
              <a:off x="2404498" y="4159919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šľíḑè"/>
            <p:cNvSpPr/>
            <p:nvPr/>
          </p:nvSpPr>
          <p:spPr>
            <a:xfrm>
              <a:off x="3172176" y="4264711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işlide"/>
            <p:cNvSpPr/>
            <p:nvPr/>
          </p:nvSpPr>
          <p:spPr>
            <a:xfrm>
              <a:off x="2480766" y="3958263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accent6"/>
                  </a:solidFill>
                </a:rPr>
                <a:t>0</a:t>
              </a:r>
              <a:r>
                <a:rPr lang="en-US" altLang="zh-CN" sz="100" b="1">
                  <a:solidFill>
                    <a:schemeClr val="accent6"/>
                  </a:solidFill>
                </a:rPr>
                <a:t> </a:t>
              </a:r>
              <a:r>
                <a:rPr lang="en-US" altLang="zh-CN" b="1">
                  <a:solidFill>
                    <a:schemeClr val="accent6"/>
                  </a:solidFill>
                </a:rPr>
                <a:t>4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75" name="îṣļíḍ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2413569" y="4897007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</a:rPr>
                <a:t>Operation Panel</a:t>
              </a:r>
            </a:p>
          </p:txBody>
        </p:sp>
      </p:grpSp>
      <p:grpSp>
        <p:nvGrpSpPr>
          <p:cNvPr id="49" name="iṥḷîde">
            <a:extLst>
              <a:ext uri="{FF2B5EF4-FFF2-40B4-BE49-F238E27FC236}">
                <a16:creationId xmlns:a16="http://schemas.microsoft.com/office/drawing/2014/main" id="{072ADE7B-E11C-4645-A243-23E7514799AC}"/>
              </a:ext>
            </a:extLst>
          </p:cNvPr>
          <p:cNvGrpSpPr/>
          <p:nvPr/>
        </p:nvGrpSpPr>
        <p:grpSpPr>
          <a:xfrm>
            <a:off x="8494257" y="1471030"/>
            <a:ext cx="2598975" cy="1816642"/>
            <a:chOff x="7188528" y="3938853"/>
            <a:chExt cx="2598975" cy="1816642"/>
          </a:xfrm>
        </p:grpSpPr>
        <p:sp>
          <p:nvSpPr>
            <p:cNvPr id="54" name="îṩḻíḓè"/>
            <p:cNvSpPr/>
            <p:nvPr/>
          </p:nvSpPr>
          <p:spPr>
            <a:xfrm>
              <a:off x="7188529" y="3938853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61" name="ïŝḷiḋe"/>
            <p:cNvSpPr/>
            <p:nvPr/>
          </p:nvSpPr>
          <p:spPr>
            <a:xfrm>
              <a:off x="7188528" y="4159919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iSḻïďe"/>
            <p:cNvSpPr/>
            <p:nvPr/>
          </p:nvSpPr>
          <p:spPr>
            <a:xfrm>
              <a:off x="7956206" y="4264711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ïśḷídê"/>
            <p:cNvSpPr/>
            <p:nvPr/>
          </p:nvSpPr>
          <p:spPr>
            <a:xfrm>
              <a:off x="7264796" y="3958263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>
                  <a:solidFill>
                    <a:schemeClr val="accent6"/>
                  </a:solidFill>
                </a:rPr>
                <a:t>0</a:t>
              </a:r>
              <a:r>
                <a:rPr lang="en-US" altLang="zh-CN" sz="100" b="1">
                  <a:solidFill>
                    <a:schemeClr val="accent6"/>
                  </a:solidFill>
                </a:rPr>
                <a:t> </a:t>
              </a:r>
              <a:r>
                <a:rPr lang="en-US" altLang="zh-CN" b="1">
                  <a:solidFill>
                    <a:schemeClr val="accent6"/>
                  </a:solidFill>
                </a:rPr>
                <a:t>3</a:t>
              </a:r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67" name="íṩḻiḑé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213601" y="4920407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</a:rPr>
                <a:t>Alarm Analysis</a:t>
              </a:r>
            </a:p>
          </p:txBody>
        </p:sp>
      </p:grpSp>
      <p:grpSp>
        <p:nvGrpSpPr>
          <p:cNvPr id="92" name="íṥḷídé">
            <a:extLst>
              <a:ext uri="{FF2B5EF4-FFF2-40B4-BE49-F238E27FC236}">
                <a16:creationId xmlns:a16="http://schemas.microsoft.com/office/drawing/2014/main" id="{26399F53-357A-4B8F-ACE6-B1AE73BB01F1}"/>
              </a:ext>
            </a:extLst>
          </p:cNvPr>
          <p:cNvGrpSpPr/>
          <p:nvPr/>
        </p:nvGrpSpPr>
        <p:grpSpPr>
          <a:xfrm>
            <a:off x="4796513" y="4039566"/>
            <a:ext cx="2598975" cy="1816642"/>
            <a:chOff x="7188528" y="1359000"/>
            <a:chExt cx="2598975" cy="1816642"/>
          </a:xfrm>
        </p:grpSpPr>
        <p:sp>
          <p:nvSpPr>
            <p:cNvPr id="93" name="íṧliḑê"/>
            <p:cNvSpPr/>
            <p:nvPr/>
          </p:nvSpPr>
          <p:spPr>
            <a:xfrm>
              <a:off x="7188529" y="1359000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94" name="ïślíḑè"/>
            <p:cNvSpPr/>
            <p:nvPr/>
          </p:nvSpPr>
          <p:spPr>
            <a:xfrm>
              <a:off x="7188528" y="1580066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5" name="îŝḷiḑe"/>
            <p:cNvSpPr/>
            <p:nvPr/>
          </p:nvSpPr>
          <p:spPr>
            <a:xfrm>
              <a:off x="7956206" y="1684858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6" name="ïṧḻîḍê"/>
            <p:cNvSpPr/>
            <p:nvPr/>
          </p:nvSpPr>
          <p:spPr>
            <a:xfrm>
              <a:off x="7264796" y="1378410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dirty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dirty="0">
                  <a:solidFill>
                    <a:schemeClr val="accent6"/>
                  </a:solidFill>
                </a:rPr>
                <a:t> </a:t>
              </a:r>
              <a:r>
                <a:rPr lang="en-US" altLang="zh-CN" b="1" dirty="0">
                  <a:solidFill>
                    <a:schemeClr val="accent6"/>
                  </a:solidFill>
                </a:rPr>
                <a:t>5</a:t>
              </a:r>
            </a:p>
          </p:txBody>
        </p:sp>
        <p:sp>
          <p:nvSpPr>
            <p:cNvPr id="100" name="iṩľidè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197599" y="2372710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</a:rPr>
                <a:t>Hard Disk Hitch</a:t>
              </a:r>
            </a:p>
          </p:txBody>
        </p:sp>
      </p:grpSp>
      <p:grpSp>
        <p:nvGrpSpPr>
          <p:cNvPr id="101" name="iṥḷîde">
            <a:extLst>
              <a:ext uri="{FF2B5EF4-FFF2-40B4-BE49-F238E27FC236}">
                <a16:creationId xmlns:a16="http://schemas.microsoft.com/office/drawing/2014/main" id="{072ADE7B-E11C-4645-A243-23E7514799AC}"/>
              </a:ext>
            </a:extLst>
          </p:cNvPr>
          <p:cNvGrpSpPr/>
          <p:nvPr/>
        </p:nvGrpSpPr>
        <p:grpSpPr>
          <a:xfrm>
            <a:off x="8494257" y="4050883"/>
            <a:ext cx="2598975" cy="1816642"/>
            <a:chOff x="7188528" y="3938853"/>
            <a:chExt cx="2598975" cy="1816642"/>
          </a:xfrm>
        </p:grpSpPr>
        <p:sp>
          <p:nvSpPr>
            <p:cNvPr id="102" name="îṩḻíḓè"/>
            <p:cNvSpPr/>
            <p:nvPr/>
          </p:nvSpPr>
          <p:spPr>
            <a:xfrm>
              <a:off x="7188529" y="3938853"/>
              <a:ext cx="2598974" cy="1816642"/>
            </a:xfrm>
            <a:custGeom>
              <a:avLst/>
              <a:gdLst>
                <a:gd name="connsiteX0" fmla="*/ 452455 w 5867139"/>
                <a:gd name="connsiteY0" fmla="*/ 0 h 4678308"/>
                <a:gd name="connsiteX1" fmla="*/ 2204838 w 5867139"/>
                <a:gd name="connsiteY1" fmla="*/ 0 h 4678308"/>
                <a:gd name="connsiteX2" fmla="*/ 2553973 w 5867139"/>
                <a:gd name="connsiteY2" fmla="*/ 177619 h 4678308"/>
                <a:gd name="connsiteX3" fmla="*/ 2573676 w 5867139"/>
                <a:gd name="connsiteY3" fmla="*/ 212652 h 4678308"/>
                <a:gd name="connsiteX4" fmla="*/ 2575413 w 5867139"/>
                <a:gd name="connsiteY4" fmla="*/ 212652 h 4678308"/>
                <a:gd name="connsiteX5" fmla="*/ 2599727 w 5867139"/>
                <a:gd name="connsiteY5" fmla="*/ 257448 h 4678308"/>
                <a:gd name="connsiteX6" fmla="*/ 2822014 w 5867139"/>
                <a:gd name="connsiteY6" fmla="*/ 406389 h 4678308"/>
                <a:gd name="connsiteX7" fmla="*/ 2876745 w 5867139"/>
                <a:gd name="connsiteY7" fmla="*/ 411907 h 4678308"/>
                <a:gd name="connsiteX8" fmla="*/ 5287549 w 5867139"/>
                <a:gd name="connsiteY8" fmla="*/ 411907 h 4678308"/>
                <a:gd name="connsiteX9" fmla="*/ 5867139 w 5867139"/>
                <a:gd name="connsiteY9" fmla="*/ 991497 h 4678308"/>
                <a:gd name="connsiteX10" fmla="*/ 5867139 w 5867139"/>
                <a:gd name="connsiteY10" fmla="*/ 4098718 h 4678308"/>
                <a:gd name="connsiteX11" fmla="*/ 5287549 w 5867139"/>
                <a:gd name="connsiteY11" fmla="*/ 4678308 h 4678308"/>
                <a:gd name="connsiteX12" fmla="*/ 579590 w 5867139"/>
                <a:gd name="connsiteY12" fmla="*/ 4678308 h 4678308"/>
                <a:gd name="connsiteX13" fmla="*/ 0 w 5867139"/>
                <a:gd name="connsiteY13" fmla="*/ 4098718 h 4678308"/>
                <a:gd name="connsiteX14" fmla="*/ 0 w 5867139"/>
                <a:gd name="connsiteY14" fmla="*/ 991497 h 4678308"/>
                <a:gd name="connsiteX15" fmla="*/ 2 w 5867139"/>
                <a:gd name="connsiteY15" fmla="*/ 991476 h 4678308"/>
                <a:gd name="connsiteX16" fmla="*/ 2 w 5867139"/>
                <a:gd name="connsiteY16" fmla="*/ 488091 h 4678308"/>
                <a:gd name="connsiteX17" fmla="*/ 2 w 5867139"/>
                <a:gd name="connsiteY17" fmla="*/ 473012 h 4678308"/>
                <a:gd name="connsiteX18" fmla="*/ 24092 w 5867139"/>
                <a:gd name="connsiteY18" fmla="*/ 344295 h 4678308"/>
                <a:gd name="connsiteX19" fmla="*/ 28119 w 5867139"/>
                <a:gd name="connsiteY19" fmla="*/ 337849 h 4678308"/>
                <a:gd name="connsiteX20" fmla="*/ 35560 w 5867139"/>
                <a:gd name="connsiteY20" fmla="*/ 298103 h 4678308"/>
                <a:gd name="connsiteX21" fmla="*/ 452455 w 5867139"/>
                <a:gd name="connsiteY21" fmla="*/ 0 h 467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67139" h="4678308">
                  <a:moveTo>
                    <a:pt x="452455" y="0"/>
                  </a:moveTo>
                  <a:lnTo>
                    <a:pt x="2204838" y="0"/>
                  </a:lnTo>
                  <a:cubicBezTo>
                    <a:pt x="2345397" y="0"/>
                    <a:pt x="2470986" y="69143"/>
                    <a:pt x="2553973" y="177619"/>
                  </a:cubicBezTo>
                  <a:lnTo>
                    <a:pt x="2573676" y="212652"/>
                  </a:lnTo>
                  <a:lnTo>
                    <a:pt x="2575413" y="212652"/>
                  </a:lnTo>
                  <a:lnTo>
                    <a:pt x="2599727" y="257448"/>
                  </a:lnTo>
                  <a:cubicBezTo>
                    <a:pt x="2650641" y="332809"/>
                    <a:pt x="2729799" y="387519"/>
                    <a:pt x="2822014" y="406389"/>
                  </a:cubicBezTo>
                  <a:lnTo>
                    <a:pt x="2876745" y="411907"/>
                  </a:lnTo>
                  <a:lnTo>
                    <a:pt x="5287549" y="411907"/>
                  </a:lnTo>
                  <a:cubicBezTo>
                    <a:pt x="5607648" y="411907"/>
                    <a:pt x="5867139" y="671398"/>
                    <a:pt x="5867139" y="991497"/>
                  </a:cubicBezTo>
                  <a:lnTo>
                    <a:pt x="5867139" y="4098718"/>
                  </a:lnTo>
                  <a:cubicBezTo>
                    <a:pt x="5867139" y="4418817"/>
                    <a:pt x="5607648" y="4678308"/>
                    <a:pt x="5287549" y="4678308"/>
                  </a:cubicBezTo>
                  <a:lnTo>
                    <a:pt x="579590" y="4678308"/>
                  </a:lnTo>
                  <a:cubicBezTo>
                    <a:pt x="259491" y="4678308"/>
                    <a:pt x="0" y="4418817"/>
                    <a:pt x="0" y="4098718"/>
                  </a:cubicBezTo>
                  <a:lnTo>
                    <a:pt x="0" y="991497"/>
                  </a:lnTo>
                  <a:lnTo>
                    <a:pt x="2" y="991476"/>
                  </a:lnTo>
                  <a:lnTo>
                    <a:pt x="2" y="488091"/>
                  </a:lnTo>
                  <a:lnTo>
                    <a:pt x="2" y="473012"/>
                  </a:lnTo>
                  <a:cubicBezTo>
                    <a:pt x="2" y="427354"/>
                    <a:pt x="8581" y="383857"/>
                    <a:pt x="24092" y="344295"/>
                  </a:cubicBezTo>
                  <a:lnTo>
                    <a:pt x="28119" y="337849"/>
                  </a:lnTo>
                  <a:lnTo>
                    <a:pt x="35560" y="298103"/>
                  </a:lnTo>
                  <a:cubicBezTo>
                    <a:pt x="104245" y="122920"/>
                    <a:pt x="265043" y="0"/>
                    <a:pt x="45245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144000" tIns="144000" anchor="t" anchorCtr="0">
              <a:normAutofit/>
            </a:bodyPr>
            <a:lstStyle/>
            <a:p>
              <a:endParaRPr lang="en-US" altLang="zh-CN" b="1" dirty="0">
                <a:solidFill>
                  <a:schemeClr val="accent6"/>
                </a:solidFill>
              </a:endParaRPr>
            </a:p>
          </p:txBody>
        </p:sp>
        <p:sp>
          <p:nvSpPr>
            <p:cNvPr id="103" name="ïŝḷiḋe"/>
            <p:cNvSpPr/>
            <p:nvPr/>
          </p:nvSpPr>
          <p:spPr>
            <a:xfrm>
              <a:off x="7188528" y="4159919"/>
              <a:ext cx="2598975" cy="1595576"/>
            </a:xfrm>
            <a:custGeom>
              <a:avLst/>
              <a:gdLst>
                <a:gd name="connsiteX0" fmla="*/ 952500 w 2781301"/>
                <a:gd name="connsiteY0" fmla="*/ 223837 h 1947863"/>
                <a:gd name="connsiteX1" fmla="*/ 952500 w 2781301"/>
                <a:gd name="connsiteY1" fmla="*/ 223838 h 1947863"/>
                <a:gd name="connsiteX2" fmla="*/ 952500 w 2781301"/>
                <a:gd name="connsiteY2" fmla="*/ 223838 h 1947863"/>
                <a:gd name="connsiteX3" fmla="*/ 1176338 w 2781301"/>
                <a:gd name="connsiteY3" fmla="*/ 0 h 1947863"/>
                <a:gd name="connsiteX4" fmla="*/ 2557463 w 2781301"/>
                <a:gd name="connsiteY4" fmla="*/ 0 h 1947863"/>
                <a:gd name="connsiteX5" fmla="*/ 2781301 w 2781301"/>
                <a:gd name="connsiteY5" fmla="*/ 223838 h 1947863"/>
                <a:gd name="connsiteX6" fmla="*/ 2781300 w 2781301"/>
                <a:gd name="connsiteY6" fmla="*/ 223838 h 1947863"/>
                <a:gd name="connsiteX7" fmla="*/ 2778489 w 2781301"/>
                <a:gd name="connsiteY7" fmla="*/ 237762 h 1947863"/>
                <a:gd name="connsiteX8" fmla="*/ 2781300 w 2781301"/>
                <a:gd name="connsiteY8" fmla="*/ 265648 h 1947863"/>
                <a:gd name="connsiteX9" fmla="*/ 2781300 w 2781301"/>
                <a:gd name="connsiteY9" fmla="*/ 511181 h 1947863"/>
                <a:gd name="connsiteX10" fmla="*/ 2781300 w 2781301"/>
                <a:gd name="connsiteY10" fmla="*/ 1660520 h 1947863"/>
                <a:gd name="connsiteX11" fmla="*/ 2781300 w 2781301"/>
                <a:gd name="connsiteY11" fmla="*/ 1682216 h 1947863"/>
                <a:gd name="connsiteX12" fmla="*/ 2515653 w 2781301"/>
                <a:gd name="connsiteY12" fmla="*/ 1947863 h 1947863"/>
                <a:gd name="connsiteX13" fmla="*/ 2493957 w 2781301"/>
                <a:gd name="connsiteY13" fmla="*/ 1947863 h 1947863"/>
                <a:gd name="connsiteX14" fmla="*/ 1453097 w 2781301"/>
                <a:gd name="connsiteY14" fmla="*/ 1947863 h 1947863"/>
                <a:gd name="connsiteX15" fmla="*/ 287343 w 2781301"/>
                <a:gd name="connsiteY15" fmla="*/ 1947863 h 1947863"/>
                <a:gd name="connsiteX16" fmla="*/ 0 w 2781301"/>
                <a:gd name="connsiteY16" fmla="*/ 1660520 h 1947863"/>
                <a:gd name="connsiteX17" fmla="*/ 0 w 2781301"/>
                <a:gd name="connsiteY17" fmla="*/ 511181 h 1947863"/>
                <a:gd name="connsiteX18" fmla="*/ 287343 w 2781301"/>
                <a:gd name="connsiteY18" fmla="*/ 223838 h 1947863"/>
                <a:gd name="connsiteX19" fmla="*/ 952500 w 2781301"/>
                <a:gd name="connsiteY19" fmla="*/ 223838 h 1947863"/>
                <a:gd name="connsiteX20" fmla="*/ 952500 w 2781301"/>
                <a:gd name="connsiteY20" fmla="*/ 223838 h 1947863"/>
                <a:gd name="connsiteX21" fmla="*/ 952500 w 2781301"/>
                <a:gd name="connsiteY21" fmla="*/ 223838 h 1947863"/>
                <a:gd name="connsiteX22" fmla="*/ 970090 w 2781301"/>
                <a:gd name="connsiteY22" fmla="*/ 136710 h 1947863"/>
                <a:gd name="connsiteX23" fmla="*/ 1176338 w 2781301"/>
                <a:gd name="connsiteY23" fmla="*/ 0 h 194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781301" h="1947863">
                  <a:moveTo>
                    <a:pt x="952500" y="223837"/>
                  </a:moveTo>
                  <a:lnTo>
                    <a:pt x="952500" y="223838"/>
                  </a:lnTo>
                  <a:lnTo>
                    <a:pt x="952500" y="223838"/>
                  </a:lnTo>
                  <a:close/>
                  <a:moveTo>
                    <a:pt x="1176338" y="0"/>
                  </a:moveTo>
                  <a:lnTo>
                    <a:pt x="2557463" y="0"/>
                  </a:lnTo>
                  <a:cubicBezTo>
                    <a:pt x="2681085" y="0"/>
                    <a:pt x="2781301" y="100216"/>
                    <a:pt x="2781301" y="223838"/>
                  </a:cubicBezTo>
                  <a:lnTo>
                    <a:pt x="2781300" y="223838"/>
                  </a:lnTo>
                  <a:lnTo>
                    <a:pt x="2778489" y="237762"/>
                  </a:lnTo>
                  <a:lnTo>
                    <a:pt x="2781300" y="265648"/>
                  </a:lnTo>
                  <a:lnTo>
                    <a:pt x="2781300" y="511181"/>
                  </a:lnTo>
                  <a:lnTo>
                    <a:pt x="2781300" y="1660520"/>
                  </a:lnTo>
                  <a:lnTo>
                    <a:pt x="2781300" y="1682216"/>
                  </a:lnTo>
                  <a:cubicBezTo>
                    <a:pt x="2781300" y="1828929"/>
                    <a:pt x="2662366" y="1947863"/>
                    <a:pt x="2515653" y="1947863"/>
                  </a:cubicBezTo>
                  <a:lnTo>
                    <a:pt x="2493957" y="1947863"/>
                  </a:lnTo>
                  <a:lnTo>
                    <a:pt x="1453097" y="1947863"/>
                  </a:lnTo>
                  <a:lnTo>
                    <a:pt x="287343" y="1947863"/>
                  </a:lnTo>
                  <a:cubicBezTo>
                    <a:pt x="128648" y="1947863"/>
                    <a:pt x="0" y="1819215"/>
                    <a:pt x="0" y="1660520"/>
                  </a:cubicBezTo>
                  <a:lnTo>
                    <a:pt x="0" y="511181"/>
                  </a:lnTo>
                  <a:cubicBezTo>
                    <a:pt x="0" y="352486"/>
                    <a:pt x="128648" y="223838"/>
                    <a:pt x="287343" y="223838"/>
                  </a:cubicBezTo>
                  <a:lnTo>
                    <a:pt x="952500" y="223838"/>
                  </a:lnTo>
                  <a:lnTo>
                    <a:pt x="952500" y="223838"/>
                  </a:lnTo>
                  <a:lnTo>
                    <a:pt x="952500" y="223838"/>
                  </a:lnTo>
                  <a:lnTo>
                    <a:pt x="970090" y="136710"/>
                  </a:lnTo>
                  <a:cubicBezTo>
                    <a:pt x="1004071" y="56372"/>
                    <a:pt x="1083621" y="0"/>
                    <a:pt x="1176338" y="0"/>
                  </a:cubicBez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4" name="iSḻïďe"/>
            <p:cNvSpPr/>
            <p:nvPr/>
          </p:nvSpPr>
          <p:spPr>
            <a:xfrm>
              <a:off x="7956206" y="4264711"/>
              <a:ext cx="295089" cy="242879"/>
            </a:xfrm>
            <a:custGeom>
              <a:avLst/>
              <a:gdLst>
                <a:gd name="connsiteX0" fmla="*/ 318728 w 666158"/>
                <a:gd name="connsiteY0" fmla="*/ 0 h 625475"/>
                <a:gd name="connsiteX1" fmla="*/ 666158 w 666158"/>
                <a:gd name="connsiteY1" fmla="*/ 0 h 625475"/>
                <a:gd name="connsiteX2" fmla="*/ 666158 w 666158"/>
                <a:gd name="connsiteY2" fmla="*/ 625475 h 625475"/>
                <a:gd name="connsiteX3" fmla="*/ 0 w 666158"/>
                <a:gd name="connsiteY3" fmla="*/ 625475 h 625475"/>
                <a:gd name="connsiteX4" fmla="*/ 0 w 666158"/>
                <a:gd name="connsiteY4" fmla="*/ 202325 h 625475"/>
                <a:gd name="connsiteX5" fmla="*/ 293658 w 666158"/>
                <a:gd name="connsiteY5" fmla="*/ 46189 h 625475"/>
                <a:gd name="connsiteX6" fmla="*/ 318728 w 666158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6158" h="625475">
                  <a:moveTo>
                    <a:pt x="318728" y="0"/>
                  </a:moveTo>
                  <a:lnTo>
                    <a:pt x="666158" y="0"/>
                  </a:lnTo>
                  <a:lnTo>
                    <a:pt x="666158" y="625475"/>
                  </a:lnTo>
                  <a:lnTo>
                    <a:pt x="0" y="625475"/>
                  </a:lnTo>
                  <a:lnTo>
                    <a:pt x="0" y="202325"/>
                  </a:lnTo>
                  <a:cubicBezTo>
                    <a:pt x="122241" y="202325"/>
                    <a:pt x="230017" y="140390"/>
                    <a:pt x="293658" y="46189"/>
                  </a:cubicBezTo>
                  <a:lnTo>
                    <a:pt x="318728" y="0"/>
                  </a:lnTo>
                  <a:close/>
                </a:path>
              </a:pathLst>
            </a:custGeom>
            <a:solidFill>
              <a:srgbClr val="13B3D3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5" name="ïśḷídê"/>
            <p:cNvSpPr/>
            <p:nvPr/>
          </p:nvSpPr>
          <p:spPr>
            <a:xfrm>
              <a:off x="7264796" y="3958263"/>
              <a:ext cx="441146" cy="369332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b="1" dirty="0">
                  <a:solidFill>
                    <a:schemeClr val="accent6"/>
                  </a:solidFill>
                </a:rPr>
                <a:t>0</a:t>
              </a:r>
              <a:r>
                <a:rPr lang="en-US" altLang="zh-CN" sz="100" b="1" dirty="0">
                  <a:solidFill>
                    <a:schemeClr val="accent6"/>
                  </a:solidFill>
                </a:rPr>
                <a:t> </a:t>
              </a:r>
              <a:r>
                <a:rPr lang="en-US" altLang="zh-CN" b="1" dirty="0">
                  <a:solidFill>
                    <a:schemeClr val="accent6"/>
                  </a:solidFill>
                </a:rPr>
                <a:t>6</a:t>
              </a:r>
            </a:p>
          </p:txBody>
        </p:sp>
        <p:sp>
          <p:nvSpPr>
            <p:cNvPr id="109" name="íṩḻiḑé">
              <a:extLst>
                <a:ext uri="{FF2B5EF4-FFF2-40B4-BE49-F238E27FC236}">
                  <a16:creationId xmlns:a16="http://schemas.microsoft.com/office/drawing/2014/main" id="{4D5C24C6-4DD0-4193-AD42-019C1134797B}"/>
                </a:ext>
              </a:extLst>
            </p:cNvPr>
            <p:cNvSpPr txBox="1"/>
            <p:nvPr/>
          </p:nvSpPr>
          <p:spPr bwMode="auto">
            <a:xfrm>
              <a:off x="7238673" y="4866280"/>
              <a:ext cx="2548830" cy="3875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800" b="1" dirty="0">
                  <a:solidFill>
                    <a:schemeClr val="bg1"/>
                  </a:solidFill>
                </a:rPr>
                <a:t>Video Tour </a:t>
              </a:r>
              <a:r>
                <a:rPr lang="en-US" altLang="zh-CN" sz="1800" b="1" dirty="0" err="1">
                  <a:solidFill>
                    <a:schemeClr val="bg1"/>
                  </a:solidFill>
                </a:rPr>
                <a:t>Config</a:t>
              </a:r>
              <a:endParaRPr lang="en-US" altLang="zh-CN" sz="1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72" y="4675213"/>
            <a:ext cx="324000" cy="3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28" y="4675213"/>
            <a:ext cx="324000" cy="324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99" y="4654310"/>
            <a:ext cx="324000" cy="324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72" y="2128584"/>
            <a:ext cx="324000" cy="324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28" y="2081602"/>
            <a:ext cx="324000" cy="2986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99" y="2078081"/>
            <a:ext cx="324000" cy="3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34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License | Support License Key activation method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31055" y="3944322"/>
            <a:ext cx="5264150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Internal employees can apply for a trial through the portal, which is consistent with DSS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After the order is placed, the system will automatically send a notification email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online and offline activation methods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increase activation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deactivation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t="6751"/>
          <a:stretch/>
        </p:blipFill>
        <p:spPr>
          <a:xfrm>
            <a:off x="6417975" y="1254636"/>
            <a:ext cx="5276190" cy="25043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975" y="3944322"/>
            <a:ext cx="5277600" cy="24584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205" y="1254636"/>
            <a:ext cx="5400000" cy="246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1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Passenger Flow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924866" y="4694007"/>
            <a:ext cx="5220391" cy="1938982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Statistic passenger flow according to </a:t>
            </a:r>
            <a:r>
              <a:rPr lang="en-US" altLang="zh-CN" sz="1600" spc="-70" dirty="0">
                <a:ln w="0"/>
                <a:solidFill>
                  <a:srgbClr val="FF0000"/>
                </a:solidFill>
                <a:latin typeface="+mn-ea"/>
                <a:cs typeface="+mn-ea"/>
              </a:rPr>
              <a:t>line or site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passenger flow trend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query by day, week and month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report export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solidFill>
                  <a:srgbClr val="FF0000"/>
                </a:solidFill>
                <a:latin typeface="+mn-ea"/>
                <a:cs typeface="+mn-ea"/>
              </a:rPr>
              <a:t>Excluding the data of the current day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924866" y="1028700"/>
            <a:ext cx="10198101" cy="3584872"/>
            <a:chOff x="669924" y="1044278"/>
            <a:chExt cx="10906356" cy="4075798"/>
          </a:xfrm>
        </p:grpSpPr>
        <p:sp>
          <p:nvSpPr>
            <p:cNvPr id="9" name="矩形 8"/>
            <p:cNvSpPr/>
            <p:nvPr/>
          </p:nvSpPr>
          <p:spPr>
            <a:xfrm>
              <a:off x="6150204" y="1044278"/>
              <a:ext cx="5426076" cy="4061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208753" y="4445557"/>
              <a:ext cx="3575595" cy="549918"/>
            </a:xfrm>
            <a:prstGeom prst="rect">
              <a:avLst/>
            </a:prstGeom>
            <a:solidFill>
              <a:srgbClr val="13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Passenger Trend Analysis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69924" y="1058954"/>
              <a:ext cx="5426076" cy="4061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527" y="1135728"/>
              <a:ext cx="5220391" cy="3262744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3854" y="1135728"/>
              <a:ext cx="5235651" cy="326274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728473" y="4460233"/>
              <a:ext cx="3575595" cy="549918"/>
            </a:xfrm>
            <a:prstGeom prst="rect">
              <a:avLst/>
            </a:prstGeom>
            <a:solidFill>
              <a:srgbClr val="13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Passenger Flow Statistic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3085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69924" y="1188846"/>
            <a:ext cx="7368146" cy="5231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Alarm Analysis 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038070" y="1998569"/>
            <a:ext cx="3798889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Vehicle security alarm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Drive safety alarm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Analyze the alarm information under the specified organizational structure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Alarm process status analysis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Support analysis by quantity, type, ranking</a:t>
            </a:r>
          </a:p>
        </p:txBody>
      </p:sp>
      <p:sp>
        <p:nvSpPr>
          <p:cNvPr id="7" name="矩形 6"/>
          <p:cNvSpPr/>
          <p:nvPr/>
        </p:nvSpPr>
        <p:spPr>
          <a:xfrm>
            <a:off x="2722946" y="5834121"/>
            <a:ext cx="3343397" cy="483681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Alarm Analysis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1327644"/>
            <a:ext cx="7200000" cy="43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8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9924" y="1188846"/>
            <a:ext cx="7368146" cy="52310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722946" y="5834121"/>
            <a:ext cx="3343397" cy="483681"/>
          </a:xfrm>
          <a:prstGeom prst="rect">
            <a:avLst/>
          </a:prstGeom>
          <a:solidFill>
            <a:srgbClr val="13B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</a:rPr>
              <a:t>Operation Panel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Operation Panel 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353167" y="2363093"/>
            <a:ext cx="3465256" cy="2677646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Multi-dimensional display of vehicle operating status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Statistics can be based on the number of vehicles, online rate, mileage, drivers, total number of alarms, driver rankings, and alarm classifications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97" y="1232074"/>
            <a:ext cx="7200000" cy="449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71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MNVR Hard Disk Hitch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8407707" y="1998569"/>
            <a:ext cx="3429252" cy="3046978"/>
          </a:xfrm>
          <a:prstGeom prst="rect">
            <a:avLst/>
          </a:prstGeom>
          <a:noFill/>
          <a:ln>
            <a:noFill/>
          </a:ln>
        </p:spPr>
        <p:txBody>
          <a:bodyPr wrap="square" lIns="91430" tIns="45715" rIns="91430" bIns="45715">
            <a:spAutoFit/>
          </a:bodyPr>
          <a:lstStyle/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Query the fault information of the MNVR hard disk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Display the device name, device ID, the number of hard disk failures, and the most recent time of occurrence</a:t>
            </a:r>
          </a:p>
          <a:p>
            <a:pPr marL="285750" indent="-285750" defTabSz="68578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spc="-70" dirty="0">
                <a:ln w="0"/>
                <a:latin typeface="+mn-ea"/>
                <a:cs typeface="+mn-ea"/>
              </a:rPr>
              <a:t>Hard disk failure information can be exported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669924" y="1188846"/>
            <a:ext cx="7368146" cy="5231004"/>
            <a:chOff x="669924" y="1188846"/>
            <a:chExt cx="7368146" cy="5231004"/>
          </a:xfrm>
        </p:grpSpPr>
        <p:sp>
          <p:nvSpPr>
            <p:cNvPr id="6" name="矩形 5"/>
            <p:cNvSpPr/>
            <p:nvPr/>
          </p:nvSpPr>
          <p:spPr>
            <a:xfrm>
              <a:off x="669924" y="1188846"/>
              <a:ext cx="7368146" cy="52310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3182" y="1239166"/>
              <a:ext cx="7200000" cy="4499999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2722946" y="5834121"/>
              <a:ext cx="3343397" cy="483681"/>
            </a:xfrm>
            <a:prstGeom prst="rect">
              <a:avLst/>
            </a:prstGeom>
            <a:solidFill>
              <a:srgbClr val="13B3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Hard Disk Hitch</a:t>
              </a:r>
              <a:endParaRPr lang="zh-CN" alt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/>
            <a:srcRect b="2402"/>
            <a:stretch/>
          </p:blipFill>
          <p:spPr>
            <a:xfrm>
              <a:off x="753182" y="1239166"/>
              <a:ext cx="7200000" cy="180595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/>
            <a:srcRect l="16325"/>
            <a:stretch/>
          </p:blipFill>
          <p:spPr>
            <a:xfrm>
              <a:off x="1928552" y="3045125"/>
              <a:ext cx="6024629" cy="1282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50436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2d4375ee-8516-45e0-8956-45702a61a9b6&quot;,&quot;Name&quot;:&quot;iSlide&quot;,&quot;HeaderHeight&quot;:15.0,&quot;FooterHeight&quot;:9.0000000000000036,&quot;SideMargin&quot;:5.4999999999999982,&quot;TopMargin&quot;:0.0,&quot;BottomMargin&quot;:0.0,&quot;IntervalMargin&quot;:1.3999999999999997}"/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}"/>
  <p:tag name="THINKCELLUNDODONOTDELETE" val="0"/>
  <p:tag name="ISLIDE.THEME" val="#2557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Smkff3fSzGMOuItfjj3F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6S0wzOvQ8a50SA42PUNR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2589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312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13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THEME" val="https://www.islide.cc;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13B2D2"/>
      </a:accent1>
      <a:accent2>
        <a:srgbClr val="48B6A2"/>
      </a:accent2>
      <a:accent3>
        <a:srgbClr val="79D1AF"/>
      </a:accent3>
      <a:accent4>
        <a:srgbClr val="616669"/>
      </a:accent4>
      <a:accent5>
        <a:srgbClr val="8D9297"/>
      </a:accent5>
      <a:accent6>
        <a:srgbClr val="A7ACAF"/>
      </a:accent6>
      <a:hlink>
        <a:srgbClr val="4472C4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主题5" id="{B8EDB911-D765-4A7B-BBC7-40DBB672FBA6}" vid="{AECAB1C0-5DF6-436C-85E8-20094DBE11C0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13B2D2"/>
    </a:accent1>
    <a:accent2>
      <a:srgbClr val="48B6A2"/>
    </a:accent2>
    <a:accent3>
      <a:srgbClr val="79D1AF"/>
    </a:accent3>
    <a:accent4>
      <a:srgbClr val="616669"/>
    </a:accent4>
    <a:accent5>
      <a:srgbClr val="8D9297"/>
    </a:accent5>
    <a:accent6>
      <a:srgbClr val="A7ACA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13B2D2"/>
    </a:accent1>
    <a:accent2>
      <a:srgbClr val="48B6A2"/>
    </a:accent2>
    <a:accent3>
      <a:srgbClr val="79D1AF"/>
    </a:accent3>
    <a:accent4>
      <a:srgbClr val="616669"/>
    </a:accent4>
    <a:accent5>
      <a:srgbClr val="8D9297"/>
    </a:accent5>
    <a:accent6>
      <a:srgbClr val="A7ACAF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房利美">
    <a:dk1>
      <a:srgbClr val="000000"/>
    </a:dk1>
    <a:lt1>
      <a:srgbClr val="FFFFFF"/>
    </a:lt1>
    <a:dk2>
      <a:srgbClr val="768394"/>
    </a:dk2>
    <a:lt2>
      <a:srgbClr val="F0F0F0"/>
    </a:lt2>
    <a:accent1>
      <a:srgbClr val="13B2D2"/>
    </a:accent1>
    <a:accent2>
      <a:srgbClr val="48B6A2"/>
    </a:accent2>
    <a:accent3>
      <a:srgbClr val="79D1AF"/>
    </a:accent3>
    <a:accent4>
      <a:srgbClr val="616669"/>
    </a:accent4>
    <a:accent5>
      <a:srgbClr val="8D9297"/>
    </a:accent5>
    <a:accent6>
      <a:srgbClr val="A7ACA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5561</TotalTime>
  <Words>2256</Words>
  <Application>Microsoft Office PowerPoint</Application>
  <PresentationFormat>Widescreen</PresentationFormat>
  <Paragraphs>344</Paragraphs>
  <Slides>36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等线</vt:lpstr>
      <vt:lpstr>等线 Light</vt:lpstr>
      <vt:lpstr>Microsoft YaHei</vt:lpstr>
      <vt:lpstr>Microsoft YaHei</vt:lpstr>
      <vt:lpstr>Microsoft YaHei UI</vt:lpstr>
      <vt:lpstr>Arial</vt:lpstr>
      <vt:lpstr>Arial Unicode MS</vt:lpstr>
      <vt:lpstr>Calibri</vt:lpstr>
      <vt:lpstr>Impact</vt:lpstr>
      <vt:lpstr>Wingdings</vt:lpstr>
      <vt:lpstr>主题5</vt:lpstr>
      <vt:lpstr>自定义设计方案</vt:lpstr>
      <vt:lpstr>think-cell Slide</vt:lpstr>
      <vt:lpstr>DAHUA Mobile Center Professional Mobile Platform</vt:lpstr>
      <vt:lpstr>PowerPoint Presentation</vt:lpstr>
      <vt:lpstr>New Features</vt:lpstr>
      <vt:lpstr>New Features | V2.2.1 </vt:lpstr>
      <vt:lpstr>License | Support License Key activation method </vt:lpstr>
      <vt:lpstr>Passenger Flow</vt:lpstr>
      <vt:lpstr>Alarm Analysis </vt:lpstr>
      <vt:lpstr>Operation Panel </vt:lpstr>
      <vt:lpstr>MNVR Hard Disk Hitch</vt:lpstr>
      <vt:lpstr>Video Tour Config </vt:lpstr>
      <vt:lpstr>APP | DAE VIMS</vt:lpstr>
      <vt:lpstr>Overview</vt:lpstr>
      <vt:lpstr>Mobile Center</vt:lpstr>
      <vt:lpstr>Topology</vt:lpstr>
      <vt:lpstr>Main Functions</vt:lpstr>
      <vt:lpstr>Easily device management | Remote Upgrade Firmware</vt:lpstr>
      <vt:lpstr>Easily system deployment| Batch device configuration</vt:lpstr>
      <vt:lpstr>Other Configuration</vt:lpstr>
      <vt:lpstr>Active Safety management</vt:lpstr>
      <vt:lpstr>Active Safety management </vt:lpstr>
      <vt:lpstr>Monitor Center</vt:lpstr>
      <vt:lpstr>Monitor Center | Live View</vt:lpstr>
      <vt:lpstr>Monitor Center | Live View</vt:lpstr>
      <vt:lpstr>Monitor Center | Key Monitoring</vt:lpstr>
      <vt:lpstr>Monitor Center | E-Fence</vt:lpstr>
      <vt:lpstr>Monitor Center | Investigation</vt:lpstr>
      <vt:lpstr>Monitor Center | Vehicle Statistics</vt:lpstr>
      <vt:lpstr>Highlights</vt:lpstr>
      <vt:lpstr>Distributed System | Up to 10000 channels</vt:lpstr>
      <vt:lpstr>Hot Standby</vt:lpstr>
      <vt:lpstr>System Backup and Restore </vt:lpstr>
      <vt:lpstr>Backup MNVR Records to Center</vt:lpstr>
      <vt:lpstr>Sales Strategy</vt:lpstr>
      <vt:lpstr>Sales Strategy </vt:lpstr>
      <vt:lpstr>Th anks Mobile Center</vt:lpstr>
      <vt:lpstr>PowerPoint Presentation</vt:lpstr>
    </vt:vector>
  </TitlesOfParts>
  <Manager>iSlide</Manager>
  <Company>iSlide</Company>
  <LinksUpToDate>false</LinksUpToDate>
  <SharedDoc>false</SharedDoc>
  <HyperlinkBase>https://www.islide.cc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Krzysztof K.</cp:lastModifiedBy>
  <cp:revision>185</cp:revision>
  <cp:lastPrinted>2019-01-30T16:00:00Z</cp:lastPrinted>
  <dcterms:created xsi:type="dcterms:W3CDTF">2019-01-30T16:00:00Z</dcterms:created>
  <dcterms:modified xsi:type="dcterms:W3CDTF">2024-09-10T07:45:49Z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GSEDS_HWMT_d46a6755">
    <vt:lpwstr>f245a6bb_mFV3wz84ISk2PMpOmHv4rVmPEH8=_8QgmryI4P2E3I98cjHf1s1ljsAwjYKU+jukn421Fid29aJlioLiqhzlMrEQH+Q==_4bd5da31</vt:lpwstr>
  </property>
</Properties>
</file>